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69" r:id="rId2"/>
    <p:sldId id="275" r:id="rId3"/>
    <p:sldId id="279" r:id="rId4"/>
    <p:sldId id="276" r:id="rId5"/>
    <p:sldId id="280" r:id="rId6"/>
    <p:sldId id="277" r:id="rId7"/>
    <p:sldId id="278" r:id="rId8"/>
    <p:sldId id="265" r:id="rId9"/>
    <p:sldId id="266" r:id="rId10"/>
    <p:sldId id="267" r:id="rId11"/>
    <p:sldId id="268" r:id="rId12"/>
    <p:sldId id="256" r:id="rId13"/>
    <p:sldId id="281" r:id="rId14"/>
    <p:sldId id="282" r:id="rId15"/>
    <p:sldId id="258" r:id="rId16"/>
    <p:sldId id="259" r:id="rId17"/>
    <p:sldId id="260" r:id="rId18"/>
    <p:sldId id="283" r:id="rId19"/>
    <p:sldId id="284" r:id="rId20"/>
    <p:sldId id="28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1331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331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45A837CF-9962-46C1-B09C-226D181BEADE}"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4470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C31BE0-9D54-4E97-8868-060874FA792A}" type="slidenum">
              <a:rPr lang="en-US" altLang="en-US"/>
              <a:pPr/>
              <a:t>‹#›</a:t>
            </a:fld>
            <a:endParaRPr lang="en-US" altLang="en-US"/>
          </a:p>
        </p:txBody>
      </p:sp>
    </p:spTree>
    <p:extLst>
      <p:ext uri="{BB962C8B-B14F-4D97-AF65-F5344CB8AC3E}">
        <p14:creationId xmlns:p14="http://schemas.microsoft.com/office/powerpoint/2010/main" val="285714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7AED59-8F11-4B66-A5C1-2FA75900F1C0}" type="slidenum">
              <a:rPr lang="en-US" altLang="en-US"/>
              <a:pPr/>
              <a:t>‹#›</a:t>
            </a:fld>
            <a:endParaRPr lang="en-US" altLang="en-US"/>
          </a:p>
        </p:txBody>
      </p:sp>
    </p:spTree>
    <p:extLst>
      <p:ext uri="{BB962C8B-B14F-4D97-AF65-F5344CB8AC3E}">
        <p14:creationId xmlns:p14="http://schemas.microsoft.com/office/powerpoint/2010/main" val="76099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B0792D-5CDF-4DA4-9EC4-E47675035324}" type="slidenum">
              <a:rPr lang="en-US" altLang="en-US"/>
              <a:pPr/>
              <a:t>‹#›</a:t>
            </a:fld>
            <a:endParaRPr lang="en-US" altLang="en-US"/>
          </a:p>
        </p:txBody>
      </p:sp>
    </p:spTree>
    <p:extLst>
      <p:ext uri="{BB962C8B-B14F-4D97-AF65-F5344CB8AC3E}">
        <p14:creationId xmlns:p14="http://schemas.microsoft.com/office/powerpoint/2010/main" val="17754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FF73CC-69A2-4433-9531-FDF4D8A74C20}" type="slidenum">
              <a:rPr lang="en-US" altLang="en-US"/>
              <a:pPr/>
              <a:t>‹#›</a:t>
            </a:fld>
            <a:endParaRPr lang="en-US" altLang="en-US"/>
          </a:p>
        </p:txBody>
      </p:sp>
    </p:spTree>
    <p:extLst>
      <p:ext uri="{BB962C8B-B14F-4D97-AF65-F5344CB8AC3E}">
        <p14:creationId xmlns:p14="http://schemas.microsoft.com/office/powerpoint/2010/main" val="292715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7ADF3E-3CAE-44D6-B03F-E6980ADD9FAF}" type="slidenum">
              <a:rPr lang="en-US" altLang="en-US"/>
              <a:pPr/>
              <a:t>‹#›</a:t>
            </a:fld>
            <a:endParaRPr lang="en-US" altLang="en-US"/>
          </a:p>
        </p:txBody>
      </p:sp>
    </p:spTree>
    <p:extLst>
      <p:ext uri="{BB962C8B-B14F-4D97-AF65-F5344CB8AC3E}">
        <p14:creationId xmlns:p14="http://schemas.microsoft.com/office/powerpoint/2010/main" val="287264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E98319C-CC0D-4A0B-BBA1-AA37736671DD}" type="slidenum">
              <a:rPr lang="en-US" altLang="en-US"/>
              <a:pPr/>
              <a:t>‹#›</a:t>
            </a:fld>
            <a:endParaRPr lang="en-US" altLang="en-US"/>
          </a:p>
        </p:txBody>
      </p:sp>
    </p:spTree>
    <p:extLst>
      <p:ext uri="{BB962C8B-B14F-4D97-AF65-F5344CB8AC3E}">
        <p14:creationId xmlns:p14="http://schemas.microsoft.com/office/powerpoint/2010/main" val="33676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3F4B858-3571-48F3-91BB-E70DECD28977}" type="slidenum">
              <a:rPr lang="en-US" altLang="en-US"/>
              <a:pPr/>
              <a:t>‹#›</a:t>
            </a:fld>
            <a:endParaRPr lang="en-US" altLang="en-US"/>
          </a:p>
        </p:txBody>
      </p:sp>
    </p:spTree>
    <p:extLst>
      <p:ext uri="{BB962C8B-B14F-4D97-AF65-F5344CB8AC3E}">
        <p14:creationId xmlns:p14="http://schemas.microsoft.com/office/powerpoint/2010/main" val="101315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CB7C86-228C-4485-AAC1-F2A3C2CB110D}" type="slidenum">
              <a:rPr lang="en-US" altLang="en-US"/>
              <a:pPr/>
              <a:t>‹#›</a:t>
            </a:fld>
            <a:endParaRPr lang="en-US" altLang="en-US"/>
          </a:p>
        </p:txBody>
      </p:sp>
    </p:spTree>
    <p:extLst>
      <p:ext uri="{BB962C8B-B14F-4D97-AF65-F5344CB8AC3E}">
        <p14:creationId xmlns:p14="http://schemas.microsoft.com/office/powerpoint/2010/main" val="110450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A9BCC46-A0AB-4815-9BD0-2D77B83C4BFD}" type="slidenum">
              <a:rPr lang="en-US" altLang="en-US"/>
              <a:pPr/>
              <a:t>‹#›</a:t>
            </a:fld>
            <a:endParaRPr lang="en-US" altLang="en-US"/>
          </a:p>
        </p:txBody>
      </p:sp>
    </p:spTree>
    <p:extLst>
      <p:ext uri="{BB962C8B-B14F-4D97-AF65-F5344CB8AC3E}">
        <p14:creationId xmlns:p14="http://schemas.microsoft.com/office/powerpoint/2010/main" val="350129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0848D9-CDC0-4821-9281-8526F4472475}" type="slidenum">
              <a:rPr lang="en-US" altLang="en-US"/>
              <a:pPr/>
              <a:t>‹#›</a:t>
            </a:fld>
            <a:endParaRPr lang="en-US" altLang="en-US"/>
          </a:p>
        </p:txBody>
      </p:sp>
    </p:spTree>
    <p:extLst>
      <p:ext uri="{BB962C8B-B14F-4D97-AF65-F5344CB8AC3E}">
        <p14:creationId xmlns:p14="http://schemas.microsoft.com/office/powerpoint/2010/main" val="390777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03462391-CA61-45D5-A943-80B0BE483E2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38"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48"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48"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48"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48"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914400"/>
            <a:ext cx="7772400" cy="1431925"/>
          </a:xfrm>
        </p:spPr>
        <p:txBody>
          <a:bodyPr/>
          <a:lstStyle/>
          <a:p>
            <a:pPr algn="l" eaLnBrk="1" hangingPunct="1">
              <a:defRPr/>
            </a:pPr>
            <a:r>
              <a:rPr lang="en-US" sz="4800" dirty="0"/>
              <a:t>Lord of the flies</a:t>
            </a:r>
            <a:r>
              <a:rPr lang="en-US" sz="4000" dirty="0"/>
              <a:t/>
            </a:r>
            <a:br>
              <a:rPr lang="en-US" sz="4000" dirty="0"/>
            </a:br>
            <a:r>
              <a:rPr lang="en-US" sz="4000" dirty="0"/>
              <a:t>		-William Golding</a:t>
            </a:r>
          </a:p>
        </p:txBody>
      </p:sp>
      <p:pic>
        <p:nvPicPr>
          <p:cNvPr id="24580" name="Picture 4" descr="MCAN0046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543800" y="1447800"/>
            <a:ext cx="9286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MCAN0046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477000" y="533400"/>
            <a:ext cx="715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Grp="1" noChangeArrowheads="1"/>
          </p:cNvSpPr>
          <p:nvPr>
            <p:ph type="subTitle" idx="1"/>
          </p:nvPr>
        </p:nvSpPr>
        <p:spPr>
          <a:xfrm>
            <a:off x="1295400" y="3048000"/>
            <a:ext cx="6400800" cy="1752600"/>
          </a:xfrm>
        </p:spPr>
        <p:txBody>
          <a:bodyPr/>
          <a:lstStyle/>
          <a:p>
            <a:pPr eaLnBrk="1" hangingPunct="1">
              <a:defRPr/>
            </a:pPr>
            <a:r>
              <a:rPr lang="en-US" dirty="0"/>
              <a:t>Chapter Summaries</a:t>
            </a:r>
          </a:p>
          <a:p>
            <a:pPr eaLnBrk="1" hangingPunct="1">
              <a:defRPr/>
            </a:pPr>
            <a:endParaRPr lang="en-US" dirty="0"/>
          </a:p>
        </p:txBody>
      </p:sp>
      <p:sp>
        <p:nvSpPr>
          <p:cNvPr id="6" name="Text Box 3"/>
          <p:cNvSpPr txBox="1">
            <a:spLocks noChangeArrowheads="1"/>
          </p:cNvSpPr>
          <p:nvPr/>
        </p:nvSpPr>
        <p:spPr bwMode="auto">
          <a:xfrm>
            <a:off x="609600" y="4267200"/>
            <a:ext cx="7772400" cy="1200150"/>
          </a:xfrm>
          <a:prstGeom prst="rect">
            <a:avLst/>
          </a:prstGeom>
          <a:solidFill>
            <a:schemeClr val="accent1">
              <a:alpha val="50000"/>
            </a:schemeClr>
          </a:solidFill>
          <a:ln w="38100">
            <a:solidFill>
              <a:srgbClr val="800000"/>
            </a:solidFill>
            <a:miter lim="800000"/>
            <a:headEnd/>
            <a:tailEnd/>
          </a:ln>
          <a:effectLst/>
        </p:spPr>
        <p:txBody>
          <a:bodyPr>
            <a:spAutoFit/>
          </a:bodyPr>
          <a:lstStyle/>
          <a:p>
            <a:pPr>
              <a:spcBef>
                <a:spcPct val="50000"/>
              </a:spcBef>
              <a:defRPr/>
            </a:pPr>
            <a:r>
              <a:rPr lang="en-US" b="1" dirty="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Lord of the Flies</a:t>
            </a:r>
            <a:r>
              <a:rPr lang="en-US" b="1" dirty="0">
                <a:effectLst>
                  <a:outerShdw blurRad="38100" dist="38100" dir="2700000" algn="tl">
                    <a:srgbClr val="000000">
                      <a:alpha val="43137"/>
                    </a:srgbClr>
                  </a:outerShdw>
                </a:effectLst>
              </a:rPr>
              <a:t> was simply what it seemed sensible for me to write after the war, when everybody was thanking God they weren’t Nazis. And I’d seen enough and thought enough to realize that every single one of us could be Nazis….”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90121 0.73334 C -0.89756 0.72385 -0.89375 0.71505 -0.88923 0.70626 C -0.88524 0.68311 -0.87812 0.66181 -0.87256 0.63959 C -0.871 0.63311 -0.86649 0.62408 -0.86545 0.61737 C -0.86232 0.59677 -0.85989 0.57593 -0.8559 0.55556 C -0.8552 0.54723 -0.85416 0.5338 -0.85243 0.52547 C -0.85173 0.522 -0.84965 0.51922 -0.84878 0.51598 C -0.84565 0.48728 -0.83003 0.47408 -0.81076 0.46505 C -0.80347 0.46667 -0.79843 0.47015 -0.79166 0.47292 C -0.78784 0.4764 -0.78281 0.4838 -0.77847 0.48565 C -0.77187 0.49167 -0.76788 0.49815 -0.7618 0.50487 C -0.75694 0.51042 -0.74982 0.51714 -0.74409 0.52061 C -0.7394 0.52339 -0.7342 0.52408 -0.72968 0.52709 C -0.72326 0.53126 -0.7177 0.53681 -0.71076 0.53959 C -0.70677 0.54329 -0.70347 0.54445 -0.69878 0.54607 C -0.66944 0.54491 -0.6552 0.54978 -0.63576 0.52385 C -0.63489 0.52038 -0.63246 0.51783 -0.63211 0.51436 C -0.63038 0.49607 -0.63177 0.4794 -0.62847 0.46181 C -0.62881 0.45394 -0.62899 0.44607 -0.62968 0.4382 C -0.6302 0.43265 -0.63576 0.42385 -0.63576 0.42385 C -0.63715 0.41783 -0.63993 0.41366 -0.64166 0.40788 C -0.64253 0.40487 -0.64409 0.39839 -0.64409 0.39839 C -0.64548 0.38565 -0.64444 0.3919 -0.64756 0.3794 C -0.64791 0.37802 -0.66875 0.35209 -0.67135 0.34931 C -0.67343 0.34723 -0.67621 0.3463 -0.67847 0.34445 C -0.68107 0.34214 -0.6835 0.33936 -0.68576 0.33658 C -0.68819 0.33357 -0.69288 0.32709 -0.69288 0.32709 C -0.69496 0.31922 -0.69618 0.30927 -0.69878 0.30163 C -0.70364 0.28681 -0.70972 0.27153 -0.7118 0.25556 C -0.71145 0.24399 -0.71163 0.23218 -0.71076 0.22061 C -0.70954 0.20487 -0.70243 0.19005 -0.69756 0.17616 C -0.69357 0.16459 -0.6901 0.1507 -0.68333 0.14121 C -0.68072 0.13149 -0.66979 0.12084 -0.66302 0.11436 C -0.65121 0.10325 -0.63906 0.09028 -0.625 0.08403 C -0.60798 0.07663 -0.58906 0.07339 -0.57135 0.07153 C -0.56267 0.072 -0.55381 0.072 -0.54513 0.07292 C -0.53593 0.07385 -0.52621 0.08427 -0.51788 0.0889 C -0.51701 0.09052 -0.51666 0.0926 -0.51545 0.09376 C -0.5144 0.09468 -0.51267 0.09399 -0.5118 0.09515 C -0.50763 0.1014 -0.50225 0.11413 -0.49878 0.12223 C -0.4934 0.13473 -0.49184 0.15371 -0.48211 0.16181 C -0.48055 0.16806 -0.47743 0.17223 -0.475 0.17778 C -0.46701 0.1963 -0.4585 0.21575 -0.44756 0.23172 C -0.44565 0.2345 -0.44375 0.23704 -0.44166 0.23959 C -0.44062 0.24098 -0.43906 0.24144 -0.43802 0.24283 C -0.43472 0.24677 -0.42847 0.25556 -0.42847 0.25556 C -0.425 0.26528 -0.42031 0.27431 -0.41666 0.28403 C -0.40972 0.30278 -0.40798 0.32339 -0.39756 0.33959 C -0.39236 0.34769 -0.38871 0.35695 -0.3809 0.36042 C -0.37534 0.36621 -0.37204 0.36968 -0.36545 0.37292 C -0.36076 0.39144 -0.3302 0.39399 -0.31788 0.39515 C -0.3059 0.39978 -0.29635 0.40163 -0.28454 0.40487 C -0.25538 0.40394 -0.23125 0.40186 -0.20347 0.39839 C -0.19201 0.39306 -0.18107 0.38797 -0.16909 0.38565 C -0.1618 0.38195 -0.1552 0.37871 -0.14756 0.37616 C -0.13906 0.36945 -0.1309 0.36251 -0.12256 0.35556 C -0.1125 0.34723 -0.125 0.35302 -0.11545 0.34931 C -0.11388 0.34723 -0.1125 0.34468 -0.11076 0.34283 C -0.10937 0.34144 -0.10711 0.34121 -0.1059 0.33959 C -0.09045 0.31899 -0.11388 0.3426 -0.09756 0.32709 C -0.09635 0.32431 -0.09565 0.3213 -0.09409 0.31899 C -0.09322 0.3176 -0.09131 0.31737 -0.09045 0.31598 C -0.08437 0.30579 -0.08177 0.29515 -0.075 0.28565 C -0.07222 0.27524 -0.07447 0.28241 -0.06545 0.26667 C -0.06406 0.26436 -0.06406 0.26135 -0.06302 0.2588 C -0.05677 0.24422 -0.05833 0.247 -0.05121 0.23959 C -0.04791 0.23079 -0.04305 0.22408 -0.03923 0.21598 C -0.03229 0.2014 -0.03993 0.21019 -0.0309 0.20163 C -0.0269 0.1889 -0.02031 0.17755 -0.01545 0.16505 C -0.01371 0.15325 -0.00937 0.14353 -0.00711 0.13172 C -0.00416 0.11575 -0.00225 0.09978 0.00122 0.08403 C 0.00278 0.06667 0.00382 0.05024 0.00712 0.03334 C 0.00625 0.01528 0.01042 0.00695 -2.77778E-7 6.66667E-6 " pathEditMode="relative" ptsTypes="ffffffffffffffffffffffffffffffffffffffffffffffffffffffffffffffffffffffffA">
                                      <p:cBhvr>
                                        <p:cTn id="6" dur="3000" fill="hold"/>
                                        <p:tgtEl>
                                          <p:spTgt spid="2458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13924 -0.12222 C -0.12987 -0.11203 -0.12067 -0.10115 -0.11077 -0.0919 C -0.10834 -0.08588 -0.10539 -0.08171 -0.10244 -0.07615 C -0.09914 -0.06273 -0.09428 -0.04213 -0.10487 -0.03333 C -0.10626 -0.02407 -0.10747 -0.01759 -0.10834 -0.00787 C -0.10747 0.02801 -0.1139 0.04815 -0.08699 0.05556 C -0.07935 0.06065 -0.06945 0.06181 -0.06077 0.06204 C -0.03299 0.06297 -0.00522 0.0632 0.02256 0.06366 C 0.03124 0.06621 0.0401 0.0669 0.04878 0.06829 C 0.05103 0.07037 0.05399 0.0706 0.05589 0.07315 C 0.06128 0.08033 0.06249 0.09028 0.06666 0.09838 C 0.06944 0.10926 0.06944 0.11621 0.07013 0.12871 C 0.06944 0.1632 0.07187 0.18102 0.06301 0.2081 C 0.05989 0.21783 0.05624 0.22755 0.05242 0.23658 C 0.05103 0.24005 0.04756 0.24607 0.04756 0.24607 C 0.04583 0.25278 0.0453 0.25972 0.04409 0.26667 C 0.04461 0.27616 0.0427 0.28704 0.04635 0.29537 C 0.04912 0.30185 0.06197 0.30371 0.06666 0.30486 C 0.07117 0.30903 0.07569 0.31042 0.08089 0.31273 C 0.08298 0.31366 0.08489 0.31459 0.0868 0.31597 C 0.08801 0.3169 0.08905 0.31852 0.09044 0.31898 C 0.09305 0.3206 0.096 0.32107 0.09878 0.32222 C 0.10329 0.32824 0.10711 0.3294 0.11301 0.33334 C 0.12013 0.34283 0.11631 0.33681 0.12256 0.34931 C 0.12343 0.35093 0.12499 0.35394 0.12499 0.35394 C 0.12551 0.3581 0.12655 0.36713 0.12742 0.37153 C 0.12812 0.37477 0.12968 0.38102 0.12968 0.38102 C 0.13194 0.40417 0.1394 0.43056 0.14513 0.45255 C 0.14791 0.46343 0.14878 0.475 0.15121 0.48588 C 0.15346 0.51551 0.16076 0.55255 0.14756 0.57778 C 0.14617 0.58565 0.1401 0.59885 0.13576 0.60486 C 0.13089 0.62084 0.12152 0.63611 0.11076 0.64607 C 0.10989 0.64769 0.10937 0.64954 0.10833 0.65093 C 0.10728 0.65232 0.10555 0.65255 0.10468 0.65394 C 0.10312 0.65625 0.10277 0.65972 0.10121 0.66204 C 0.09756 0.66783 0.08923 0.67477 0.08454 0.6794 C 0.07916 0.68472 0.07638 0.68935 0.07013 0.69213 C 0.06128 0.70047 0.05103 0.70857 0.04166 0.71597 C 0.0361 0.72037 0.02777 0.72222 0.02256 0.72709 C 0.01371 0.73542 0.00242 0.74213 -0.00834 0.74607 C -0.01667 0.74931 -0.02726 0.74977 -0.03577 0.75093 C -0.06199 0.7581 -0.08924 0.7544 -0.11546 0.74931 C -0.129 0.74236 -0.14289 0.73658 -0.15713 0.73334 C -0.16963 0.72408 -0.18386 0.72107 -0.19654 0.71273 C -0.20348 0.7081 -0.20886 0.70047 -0.21546 0.69537 C -0.22483 0.67847 -0.22483 0.67338 -0.22744 0.65255 C -0.22709 0.64398 -0.22761 0.63542 -0.22622 0.62709 C -0.2257 0.62385 -0.22292 0.62199 -0.22154 0.61922 C -0.21911 0.61412 -0.21685 0.60857 -0.21424 0.60324 C -0.21268 0.59607 -0.21181 0.59468 -0.20834 0.58889 C -0.20053 0.57593 -0.20608 0.5794 -0.19879 0.57616 C -0.19515 0.5713 -0.19115 0.56898 -0.18699 0.56505 C -0.18351 0.55857 -0.17674 0.5551 -0.17154 0.55093 C -0.16806 0.54398 -0.16268 0.54236 -0.15834 0.53658 C -0.1573 0.53519 -0.15695 0.5331 -0.15591 0.53172 C -0.15036 0.525 -0.14358 0.51991 -0.1382 0.51273 C -0.12674 0.49746 -0.12015 0.47523 -0.11424 0.45556 C -0.11095 0.43056 -0.10765 0.40394 -0.12379 0.38889 C -0.13404 0.36945 -0.15417 0.36412 -0.17032 0.3588 C -0.17779 0.35185 -0.18716 0.34977 -0.19532 0.34445 C -0.21442 0.33195 -0.23247 0.32246 -0.25365 0.3176 C -0.26667 0.30533 -0.2849 0.30371 -0.30001 0.3 C -0.31042 0.29746 -0.31876 0.29051 -0.32865 0.28727 C -0.33438 0.28287 -0.33959 0.27755 -0.34532 0.27315 C -0.34827 0.26667 -0.35261 0.26181 -0.35591 0.25556 C -0.36025 0.23912 -0.3632 0.22222 -0.36546 0.20486 C -0.36476 0.19167 -0.36459 0.17824 -0.3632 0.16505 C -0.36147 0.14792 -0.3448 0.14074 -0.33699 0.13033 C -0.33195 0.12361 -0.3323 0.1213 -0.32501 0.11922 C -0.31633 0.10718 -0.32883 0.12292 -0.31077 0.10949 C -0.30122 0.10232 -0.29115 0.09514 -0.28091 0.09051 C -0.27501 0.08449 -0.27049 0.08264 -0.2632 0.08102 C -0.22813 0.05764 -0.1823 0.05949 -0.14411 0.05556 C -0.13786 0.05347 -0.13143 0.05232 -0.12501 0.05093 C -0.11633 0.04699 -0.12848 0.05209 -0.11199 0.04769 C -0.10226 0.04514 -0.09445 0.04121 -0.08456 0.03982 C -0.07536 0.03658 -0.06546 0.03542 -0.05591 0.03334 C -0.0507 0.03102 -0.04567 0.02963 -0.04046 0.02709 C -0.0356 0.02454 -0.03126 0.02107 -0.02622 0.01922 C -0.01963 0.0132 -0.01494 0.00857 -0.00713 0.00648 C -0.00539 0.00486 -6.11111E-6 0.00232 -6.11111E-6 7.40741E-7 " pathEditMode="relative" ptsTypes="ffffffffffffffffffffffffffffffffffffffffffffffffffffffffffffffffffffffffffffffffA">
                                      <p:cBhvr>
                                        <p:cTn id="8" dur="3000" fill="hold"/>
                                        <p:tgtEl>
                                          <p:spTgt spid="24581"/>
                                        </p:tgtEl>
                                        <p:attrNameLst>
                                          <p:attrName>ppt_x</p:attrName>
                                          <p:attrName>ppt_y</p:attrName>
                                        </p:attrNameLst>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t>Chapter 6: Beast from Air</a:t>
            </a:r>
          </a:p>
        </p:txBody>
      </p:sp>
      <p:sp>
        <p:nvSpPr>
          <p:cNvPr id="22531" name="Rectangle 3"/>
          <p:cNvSpPr>
            <a:spLocks noGrp="1" noChangeArrowheads="1"/>
          </p:cNvSpPr>
          <p:nvPr>
            <p:ph type="body" idx="1"/>
          </p:nvPr>
        </p:nvSpPr>
        <p:spPr>
          <a:xfrm>
            <a:off x="457200" y="1447800"/>
            <a:ext cx="8229600" cy="4572000"/>
          </a:xfrm>
        </p:spPr>
        <p:txBody>
          <a:bodyPr/>
          <a:lstStyle/>
          <a:p>
            <a:pPr>
              <a:defRPr/>
            </a:pPr>
            <a:r>
              <a:rPr lang="en-US" sz="1600" dirty="0"/>
              <a:t>Two fighter planes are engaged in a nighttime battle over the island -- more evidence that the world is at war. </a:t>
            </a:r>
          </a:p>
          <a:p>
            <a:pPr>
              <a:defRPr/>
            </a:pPr>
            <a:r>
              <a:rPr lang="en-US" sz="1600" dirty="0"/>
              <a:t>One of them is shot down and the pilot bails out and opens his parachute, but he is already dead. </a:t>
            </a:r>
          </a:p>
          <a:p>
            <a:pPr>
              <a:defRPr/>
            </a:pPr>
            <a:r>
              <a:rPr lang="en-US" sz="1600" dirty="0"/>
              <a:t>As the victor flies away the dead man floats to the island only to be caught on the rocks of the mountain. There he will stay for some days, slowly rotting. </a:t>
            </a:r>
          </a:p>
          <a:p>
            <a:pPr>
              <a:defRPr/>
            </a:pPr>
            <a:r>
              <a:rPr lang="en-US" sz="1600" dirty="0"/>
              <a:t>The twins, </a:t>
            </a:r>
            <a:r>
              <a:rPr lang="en-US" sz="1600" dirty="0" err="1"/>
              <a:t>Samneric</a:t>
            </a:r>
            <a:r>
              <a:rPr lang="en-US" sz="1600" dirty="0"/>
              <a:t>, are on fire duty and have fallen asleep. They wake up, re-light the fire, and see the "Beast from air" breathing in and out. They run to tell Ralph. </a:t>
            </a:r>
          </a:p>
          <a:p>
            <a:pPr>
              <a:defRPr/>
            </a:pPr>
            <a:r>
              <a:rPr lang="en-US" sz="1600" dirty="0"/>
              <a:t>The kids all believe that they are now in terrible danger. </a:t>
            </a:r>
          </a:p>
          <a:p>
            <a:pPr>
              <a:defRPr/>
            </a:pPr>
            <a:r>
              <a:rPr lang="en-US" sz="1600" dirty="0"/>
              <a:t>It is decided that a party of hunters, plus Ralph and Simon, will go to hunt the Beast.</a:t>
            </a:r>
          </a:p>
          <a:p>
            <a:pPr>
              <a:defRPr/>
            </a:pPr>
            <a:r>
              <a:rPr lang="en-US" sz="1600" dirty="0"/>
              <a:t>They will first check the only place on the island that no one has been to: Castle Rock. </a:t>
            </a:r>
          </a:p>
          <a:p>
            <a:pPr>
              <a:defRPr/>
            </a:pPr>
            <a:r>
              <a:rPr lang="en-US" sz="1600" dirty="0"/>
              <a:t>They trek to the castle and discover that nothing is there. Jack exclaims that the rock would make a great fort and he and his hunters push a boulder into the sea. </a:t>
            </a:r>
          </a:p>
          <a:p>
            <a:pPr>
              <a:defRPr/>
            </a:pPr>
            <a:r>
              <a:rPr lang="en-US" sz="1600" dirty="0"/>
              <a:t>Ralph breaks up the fun and they start the journey to the mountain. </a:t>
            </a:r>
          </a:p>
          <a:p>
            <a:pPr eaLnBrk="1" hangingPunct="1">
              <a:buFontTx/>
              <a:buNone/>
              <a:defRPr/>
            </a:pPr>
            <a:endParaRPr lang="en-US" sz="1600"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95250"/>
            <a:ext cx="432435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to="" calcmode="lin" valueType="num">
                                      <p:cBhvr>
                                        <p:cTn id="7" dur="1" fill="hold"/>
                                        <p:tgtEl>
                                          <p:spTgt spid="225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to="" calcmode="lin" valueType="num">
                                      <p:cBhvr>
                                        <p:cTn id="12" dur="1" fill="hold"/>
                                        <p:tgtEl>
                                          <p:spTgt spid="225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to="" calcmode="lin" valueType="num">
                                      <p:cBhvr>
                                        <p:cTn id="17" dur="1" fill="hold"/>
                                        <p:tgtEl>
                                          <p:spTgt spid="2253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 to="" calcmode="lin" valueType="num">
                                      <p:cBhvr>
                                        <p:cTn id="22" dur="1" fill="hold"/>
                                        <p:tgtEl>
                                          <p:spTgt spid="2253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to="" calcmode="lin" valueType="num">
                                      <p:cBhvr>
                                        <p:cTn id="27" dur="1" fill="hold"/>
                                        <p:tgtEl>
                                          <p:spTgt spid="2253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 to="" calcmode="lin" valueType="num">
                                      <p:cBhvr>
                                        <p:cTn id="32" dur="1" fill="hold"/>
                                        <p:tgtEl>
                                          <p:spTgt spid="2253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 to="" calcmode="lin" valueType="num">
                                      <p:cBhvr>
                                        <p:cTn id="37" dur="1" fill="hold"/>
                                        <p:tgtEl>
                                          <p:spTgt spid="22531">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 to="" calcmode="lin" valueType="num">
                                      <p:cBhvr>
                                        <p:cTn id="42" dur="1" fill="hold"/>
                                        <p:tgtEl>
                                          <p:spTgt spid="22531">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22531">
                                            <p:txEl>
                                              <p:pRg st="8" end="8"/>
                                            </p:txEl>
                                          </p:spTgt>
                                        </p:tgtEl>
                                        <p:attrNameLst>
                                          <p:attrName>style.visibility</p:attrName>
                                        </p:attrNameLst>
                                      </p:cBhvr>
                                      <p:to>
                                        <p:strVal val="visible"/>
                                      </p:to>
                                    </p:set>
                                    <p:anim to="" calcmode="lin" valueType="num">
                                      <p:cBhvr>
                                        <p:cTn id="47" dur="1" fill="hold"/>
                                        <p:tgtEl>
                                          <p:spTgt spid="22531">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12292"/>
                                        </p:tgtEl>
                                        <p:attrNameLst>
                                          <p:attrName>style.visibility</p:attrName>
                                        </p:attrNameLst>
                                      </p:cBhvr>
                                      <p:to>
                                        <p:strVal val="visible"/>
                                      </p:to>
                                    </p:set>
                                    <p:anim to="" calcmode="lin" valueType="num">
                                      <p:cBhvr>
                                        <p:cTn id="52" dur="1" fill="hold"/>
                                        <p:tgtEl>
                                          <p:spTgt spid="122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92100"/>
            <a:ext cx="8229600" cy="1003300"/>
          </a:xfrm>
        </p:spPr>
        <p:txBody>
          <a:bodyPr/>
          <a:lstStyle/>
          <a:p>
            <a:pPr eaLnBrk="1" hangingPunct="1">
              <a:defRPr/>
            </a:pPr>
            <a:r>
              <a:rPr lang="en-US" sz="4000" dirty="0"/>
              <a:t>Chapter 7: Shadows and Tall Trees</a:t>
            </a:r>
          </a:p>
        </p:txBody>
      </p:sp>
      <p:sp>
        <p:nvSpPr>
          <p:cNvPr id="23555" name="Rectangle 3"/>
          <p:cNvSpPr>
            <a:spLocks noGrp="1" noChangeArrowheads="1"/>
          </p:cNvSpPr>
          <p:nvPr>
            <p:ph type="body" idx="1"/>
          </p:nvPr>
        </p:nvSpPr>
        <p:spPr>
          <a:xfrm>
            <a:off x="457200" y="1066800"/>
            <a:ext cx="8229600" cy="4953000"/>
          </a:xfrm>
        </p:spPr>
        <p:txBody>
          <a:bodyPr/>
          <a:lstStyle/>
          <a:p>
            <a:pPr>
              <a:defRPr/>
            </a:pPr>
            <a:r>
              <a:rPr lang="en-US" sz="1400" dirty="0"/>
              <a:t>As they make their way to the mountain Ralph thinks about how dirty and scraggly they all look. </a:t>
            </a:r>
          </a:p>
          <a:p>
            <a:pPr lvl="1">
              <a:defRPr/>
            </a:pPr>
            <a:r>
              <a:rPr lang="en-US" sz="1200" dirty="0"/>
              <a:t>He yearns to have his hair cut and take a bath -- longing to hold back the wild.</a:t>
            </a:r>
          </a:p>
          <a:p>
            <a:pPr>
              <a:defRPr/>
            </a:pPr>
            <a:r>
              <a:rPr lang="en-US" sz="1400" dirty="0"/>
              <a:t>They start off and Jack finds traces of a pig. They decide to hunt it. </a:t>
            </a:r>
          </a:p>
          <a:p>
            <a:pPr>
              <a:defRPr/>
            </a:pPr>
            <a:r>
              <a:rPr lang="en-US" sz="1400" dirty="0"/>
              <a:t>A boar is found and Ralph wounds him with his spear. He is delighted that he made the only strike on the animal. </a:t>
            </a:r>
          </a:p>
          <a:p>
            <a:pPr>
              <a:defRPr/>
            </a:pPr>
            <a:r>
              <a:rPr lang="en-US" sz="1400" dirty="0"/>
              <a:t>The boar gets away and the hunters begin to dance again, but this time it is a little different. </a:t>
            </a:r>
          </a:p>
          <a:p>
            <a:pPr lvl="1">
              <a:defRPr/>
            </a:pPr>
            <a:r>
              <a:rPr lang="en-US" sz="1400" dirty="0"/>
              <a:t>Robert is playing the part of the pig, but the kids are out of hand and some of the fake blows to the "pig" are landing hard. Even Ralph feels that, "...</a:t>
            </a:r>
            <a:r>
              <a:rPr lang="en-US" sz="1400" dirty="0">
                <a:solidFill>
                  <a:srgbClr val="FF0000"/>
                </a:solidFill>
              </a:rPr>
              <a:t>the desire to squeeze and hurt was overmastering</a:t>
            </a:r>
            <a:r>
              <a:rPr lang="en-US" sz="1400" dirty="0"/>
              <a:t>." </a:t>
            </a:r>
          </a:p>
          <a:p>
            <a:pPr lvl="1">
              <a:defRPr/>
            </a:pPr>
            <a:r>
              <a:rPr lang="en-US" sz="1400" dirty="0"/>
              <a:t>Here is the first time we see Ralph having trouble suppressing the Beast.</a:t>
            </a:r>
          </a:p>
          <a:p>
            <a:pPr>
              <a:defRPr/>
            </a:pPr>
            <a:r>
              <a:rPr lang="en-US" sz="1400" dirty="0"/>
              <a:t>They continue to the mountain and Simon is sent through the forest to tell Piggy and the others that the hunting party will not be back before dark. </a:t>
            </a:r>
          </a:p>
          <a:p>
            <a:pPr>
              <a:defRPr/>
            </a:pPr>
            <a:r>
              <a:rPr lang="en-US" sz="1400" dirty="0"/>
              <a:t>Night falls as they reach the base of the mountain and the boys argue about whether or not they should wait until morning to scale it. </a:t>
            </a:r>
          </a:p>
          <a:p>
            <a:pPr>
              <a:defRPr/>
            </a:pPr>
            <a:r>
              <a:rPr lang="en-US" sz="1400" dirty="0"/>
              <a:t>Jack goes to the top and comes back down, reporting that he saw something </a:t>
            </a:r>
          </a:p>
          <a:p>
            <a:pPr>
              <a:buFontTx/>
              <a:buNone/>
              <a:defRPr/>
            </a:pPr>
            <a:r>
              <a:rPr lang="en-US" sz="1400" dirty="0"/>
              <a:t>	billowing up on top. </a:t>
            </a:r>
          </a:p>
          <a:p>
            <a:pPr>
              <a:defRPr/>
            </a:pPr>
            <a:r>
              <a:rPr lang="en-US" sz="1400" dirty="0"/>
              <a:t>They all climb to the summit and see the Beast. Instead of fighting it and finding </a:t>
            </a:r>
          </a:p>
          <a:p>
            <a:pPr>
              <a:buFontTx/>
              <a:buNone/>
              <a:defRPr/>
            </a:pPr>
            <a:r>
              <a:rPr lang="en-US" sz="1400" dirty="0"/>
              <a:t>	out that it is only a man, they run. </a:t>
            </a:r>
          </a:p>
          <a:p>
            <a:pPr>
              <a:defRPr/>
            </a:pPr>
            <a:r>
              <a:rPr lang="en-US" sz="1400" dirty="0"/>
              <a:t>As they flee, "...the creature lifted its head, holding toward them a ruin of a face."</a:t>
            </a: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229100"/>
            <a:ext cx="1752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to="" calcmode="lin" valueType="num">
                                      <p:cBhvr>
                                        <p:cTn id="17" dur="1" fill="hold"/>
                                        <p:tgtEl>
                                          <p:spTgt spid="2355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 to="" calcmode="lin" valueType="num">
                                      <p:cBhvr>
                                        <p:cTn id="22" dur="1" fill="hold"/>
                                        <p:tgtEl>
                                          <p:spTgt spid="2355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 to="" calcmode="lin" valueType="num">
                                      <p:cBhvr>
                                        <p:cTn id="27" dur="1" fill="hold"/>
                                        <p:tgtEl>
                                          <p:spTgt spid="2355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 to="" calcmode="lin" valueType="num">
                                      <p:cBhvr>
                                        <p:cTn id="32" dur="1" fill="hold"/>
                                        <p:tgtEl>
                                          <p:spTgt spid="2355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 to="" calcmode="lin" valueType="num">
                                      <p:cBhvr>
                                        <p:cTn id="37" dur="1" fill="hold"/>
                                        <p:tgtEl>
                                          <p:spTgt spid="23555">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23555">
                                            <p:txEl>
                                              <p:pRg st="7" end="7"/>
                                            </p:txEl>
                                          </p:spTgt>
                                        </p:tgtEl>
                                        <p:attrNameLst>
                                          <p:attrName>style.visibility</p:attrName>
                                        </p:attrNameLst>
                                      </p:cBhvr>
                                      <p:to>
                                        <p:strVal val="visible"/>
                                      </p:to>
                                    </p:set>
                                    <p:anim to="" calcmode="lin" valueType="num">
                                      <p:cBhvr>
                                        <p:cTn id="42" dur="1" fill="hold"/>
                                        <p:tgtEl>
                                          <p:spTgt spid="23555">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23555">
                                            <p:txEl>
                                              <p:pRg st="8" end="8"/>
                                            </p:txEl>
                                          </p:spTgt>
                                        </p:tgtEl>
                                        <p:attrNameLst>
                                          <p:attrName>style.visibility</p:attrName>
                                        </p:attrNameLst>
                                      </p:cBhvr>
                                      <p:to>
                                        <p:strVal val="visible"/>
                                      </p:to>
                                    </p:set>
                                    <p:anim to="" calcmode="lin" valueType="num">
                                      <p:cBhvr>
                                        <p:cTn id="47" dur="1" fill="hold"/>
                                        <p:tgtEl>
                                          <p:spTgt spid="23555">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23555">
                                            <p:txEl>
                                              <p:pRg st="9" end="9"/>
                                            </p:txEl>
                                          </p:spTgt>
                                        </p:tgtEl>
                                        <p:attrNameLst>
                                          <p:attrName>style.visibility</p:attrName>
                                        </p:attrNameLst>
                                      </p:cBhvr>
                                      <p:to>
                                        <p:strVal val="visible"/>
                                      </p:to>
                                    </p:set>
                                    <p:anim to="" calcmode="lin" valueType="num">
                                      <p:cBhvr>
                                        <p:cTn id="52" dur="1" fill="hold"/>
                                        <p:tgtEl>
                                          <p:spTgt spid="23555">
                                            <p:txEl>
                                              <p:pRg st="9" end="9"/>
                                            </p:txEl>
                                          </p:spTgt>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23555">
                                            <p:txEl>
                                              <p:pRg st="10" end="10"/>
                                            </p:txEl>
                                          </p:spTgt>
                                        </p:tgtEl>
                                        <p:attrNameLst>
                                          <p:attrName>style.visibility</p:attrName>
                                        </p:attrNameLst>
                                      </p:cBhvr>
                                      <p:to>
                                        <p:strVal val="visible"/>
                                      </p:to>
                                    </p:set>
                                    <p:anim to="" calcmode="lin" valueType="num">
                                      <p:cBhvr>
                                        <p:cTn id="55" dur="1" fill="hold"/>
                                        <p:tgtEl>
                                          <p:spTgt spid="23555">
                                            <p:txEl>
                                              <p:pRg st="10" end="10"/>
                                            </p:txEl>
                                          </p:spTgt>
                                        </p:tgtEl>
                                        <p:attrNameLst>
                                          <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presetSubtype="0" fill="hold" nodeType="clickEffect">
                                  <p:stCondLst>
                                    <p:cond delay="0"/>
                                  </p:stCondLst>
                                  <p:childTnLst>
                                    <p:set>
                                      <p:cBhvr>
                                        <p:cTn id="59" dur="1" fill="hold">
                                          <p:stCondLst>
                                            <p:cond delay="0"/>
                                          </p:stCondLst>
                                        </p:cTn>
                                        <p:tgtEl>
                                          <p:spTgt spid="23555">
                                            <p:txEl>
                                              <p:pRg st="11" end="11"/>
                                            </p:txEl>
                                          </p:spTgt>
                                        </p:tgtEl>
                                        <p:attrNameLst>
                                          <p:attrName>style.visibility</p:attrName>
                                        </p:attrNameLst>
                                      </p:cBhvr>
                                      <p:to>
                                        <p:strVal val="visible"/>
                                      </p:to>
                                    </p:set>
                                    <p:anim to="" calcmode="lin" valueType="num">
                                      <p:cBhvr>
                                        <p:cTn id="60" dur="1" fill="hold"/>
                                        <p:tgtEl>
                                          <p:spTgt spid="23555">
                                            <p:txEl>
                                              <p:pRg st="11" end="11"/>
                                            </p:txEl>
                                          </p:spTgt>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23555">
                                            <p:txEl>
                                              <p:pRg st="12" end="12"/>
                                            </p:txEl>
                                          </p:spTgt>
                                        </p:tgtEl>
                                        <p:attrNameLst>
                                          <p:attrName>style.visibility</p:attrName>
                                        </p:attrNameLst>
                                      </p:cBhvr>
                                      <p:to>
                                        <p:strVal val="visible"/>
                                      </p:to>
                                    </p:set>
                                    <p:anim to="" calcmode="lin" valueType="num">
                                      <p:cBhvr>
                                        <p:cTn id="63" dur="1" fill="hold"/>
                                        <p:tgtEl>
                                          <p:spTgt spid="23555">
                                            <p:txEl>
                                              <p:pRg st="12" end="12"/>
                                            </p:txEl>
                                          </p:spTgt>
                                        </p:tgtEl>
                                        <p:attrNameLst>
                                          <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nodeType="clickEffect">
                                  <p:stCondLst>
                                    <p:cond delay="0"/>
                                  </p:stCondLst>
                                  <p:childTnLst>
                                    <p:set>
                                      <p:cBhvr>
                                        <p:cTn id="67" dur="1" fill="hold">
                                          <p:stCondLst>
                                            <p:cond delay="0"/>
                                          </p:stCondLst>
                                        </p:cTn>
                                        <p:tgtEl>
                                          <p:spTgt spid="23555">
                                            <p:txEl>
                                              <p:pRg st="13" end="13"/>
                                            </p:txEl>
                                          </p:spTgt>
                                        </p:tgtEl>
                                        <p:attrNameLst>
                                          <p:attrName>style.visibility</p:attrName>
                                        </p:attrNameLst>
                                      </p:cBhvr>
                                      <p:to>
                                        <p:strVal val="visible"/>
                                      </p:to>
                                    </p:set>
                                    <p:anim to="" calcmode="lin" valueType="num">
                                      <p:cBhvr>
                                        <p:cTn id="68" dur="1" fill="hold"/>
                                        <p:tgtEl>
                                          <p:spTgt spid="23555">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Chapter 8: Gift for the Darkness</a:t>
            </a:r>
          </a:p>
        </p:txBody>
      </p:sp>
      <p:sp>
        <p:nvSpPr>
          <p:cNvPr id="4099" name="Rectangle 3"/>
          <p:cNvSpPr>
            <a:spLocks noGrp="1" noChangeArrowheads="1"/>
          </p:cNvSpPr>
          <p:nvPr>
            <p:ph type="body" idx="1"/>
          </p:nvPr>
        </p:nvSpPr>
        <p:spPr>
          <a:xfrm>
            <a:off x="457200" y="1524000"/>
            <a:ext cx="8229600" cy="4495800"/>
          </a:xfrm>
        </p:spPr>
        <p:txBody>
          <a:bodyPr/>
          <a:lstStyle/>
          <a:p>
            <a:pPr>
              <a:defRPr/>
            </a:pPr>
            <a:r>
              <a:rPr lang="en-US" sz="1500" dirty="0"/>
              <a:t>Jack calls an assembly by blowing the conch. He tells the group that the Beast is real.</a:t>
            </a:r>
          </a:p>
          <a:p>
            <a:pPr>
              <a:defRPr/>
            </a:pPr>
            <a:r>
              <a:rPr lang="en-US" sz="1500" dirty="0"/>
              <a:t>Ralph has called the hunters cowards and Jack accuses Ralph of being a coward himself.</a:t>
            </a:r>
          </a:p>
          <a:p>
            <a:pPr lvl="1">
              <a:defRPr/>
            </a:pPr>
            <a:r>
              <a:rPr lang="en-US" sz="1100" dirty="0"/>
              <a:t>Jack asks the assembly if any of them think Ralph should not be chief. No one raises their hand. Jack, in defiance, says, "All right then... I'm not going to play any longer. Not with you...I'm not going to be a part of Ralph's lot." </a:t>
            </a:r>
          </a:p>
          <a:p>
            <a:pPr>
              <a:defRPr/>
            </a:pPr>
            <a:r>
              <a:rPr lang="en-US" sz="1500" dirty="0"/>
              <a:t>Simon steps forward to propose that they climb the mountain. No one wants to. </a:t>
            </a:r>
          </a:p>
          <a:p>
            <a:pPr>
              <a:defRPr/>
            </a:pPr>
            <a:r>
              <a:rPr lang="en-US" sz="1500" dirty="0"/>
              <a:t>Piggy decides that the signal fire should be moved to the beach, and the kids start building a fire. </a:t>
            </a:r>
          </a:p>
          <a:p>
            <a:pPr>
              <a:defRPr/>
            </a:pPr>
            <a:r>
              <a:rPr lang="en-US" sz="1500" dirty="0"/>
              <a:t>Most of the </a:t>
            </a:r>
            <a:r>
              <a:rPr lang="en-US" sz="1500" dirty="0" err="1"/>
              <a:t>bigguns</a:t>
            </a:r>
            <a:r>
              <a:rPr lang="en-US" sz="1500" dirty="0"/>
              <a:t> have left to go "play" with Jack. The only </a:t>
            </a:r>
            <a:r>
              <a:rPr lang="en-US" sz="1500" dirty="0" err="1"/>
              <a:t>bigguns</a:t>
            </a:r>
            <a:r>
              <a:rPr lang="en-US" sz="1500" dirty="0"/>
              <a:t> left are Ralph, Piggy, </a:t>
            </a:r>
            <a:r>
              <a:rPr lang="en-US" sz="1500" dirty="0" err="1"/>
              <a:t>Samneric</a:t>
            </a:r>
            <a:r>
              <a:rPr lang="en-US" sz="1500" dirty="0"/>
              <a:t> and Simon.</a:t>
            </a:r>
          </a:p>
          <a:p>
            <a:pPr>
              <a:defRPr/>
            </a:pPr>
            <a:r>
              <a:rPr lang="en-US" sz="1500" dirty="0"/>
              <a:t>Jack gathers a group of boys in the forest. They decide that Jack will be chief. They begin to track a pig and </a:t>
            </a:r>
            <a:r>
              <a:rPr lang="en-US" sz="1500" dirty="0" err="1"/>
              <a:t>and</a:t>
            </a:r>
            <a:r>
              <a:rPr lang="en-US" sz="1500" dirty="0"/>
              <a:t> it leads them to Simon's clearing.  </a:t>
            </a:r>
          </a:p>
          <a:p>
            <a:pPr>
              <a:defRPr/>
            </a:pPr>
            <a:r>
              <a:rPr lang="en-US" sz="1600" dirty="0"/>
              <a:t>Jack decides to offer the pig's head as a gift to the Beast. </a:t>
            </a:r>
          </a:p>
          <a:p>
            <a:pPr lvl="1">
              <a:defRPr/>
            </a:pPr>
            <a:r>
              <a:rPr lang="en-US" sz="1400" dirty="0"/>
              <a:t>He orders his new henchman, Roger, to “sharpen a stick at both ends.” </a:t>
            </a:r>
          </a:p>
          <a:p>
            <a:pPr lvl="1">
              <a:defRPr/>
            </a:pPr>
            <a:r>
              <a:rPr lang="en-US" sz="1400" dirty="0"/>
              <a:t>Simon climbs from under the creepers and is confronted with the head.</a:t>
            </a:r>
          </a:p>
          <a:p>
            <a:pPr>
              <a:defRPr/>
            </a:pPr>
            <a:r>
              <a:rPr lang="en-US" sz="1600" dirty="0"/>
              <a:t>Jack and his gang raid Ralph's encampment. They steal a burning log and Jack invites all the boys to come join his tribe at the feast they are to have that night. </a:t>
            </a:r>
          </a:p>
          <a:p>
            <a:pPr>
              <a:defRPr/>
            </a:pPr>
            <a:endParaRPr lang="en-US" sz="2000" dirty="0"/>
          </a:p>
          <a:p>
            <a:pPr eaLnBrk="1" hangingPunct="1">
              <a:lnSpc>
                <a:spcPct val="80000"/>
              </a:lnSpc>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to="" calcmode="lin" valueType="num">
                                      <p:cBhvr>
                                        <p:cTn id="12" dur="1" fill="hold"/>
                                        <p:tgtEl>
                                          <p:spTgt spid="40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to="" calcmode="lin" valueType="num">
                                      <p:cBhvr>
                                        <p:cTn id="17" dur="1" fill="hold"/>
                                        <p:tgtEl>
                                          <p:spTgt spid="409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 to="" calcmode="lin" valueType="num">
                                      <p:cBhvr>
                                        <p:cTn id="22" dur="1" fill="hold"/>
                                        <p:tgtEl>
                                          <p:spTgt spid="409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to="" calcmode="lin" valueType="num">
                                      <p:cBhvr>
                                        <p:cTn id="27" dur="1" fill="hold"/>
                                        <p:tgtEl>
                                          <p:spTgt spid="409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 to="" calcmode="lin" valueType="num">
                                      <p:cBhvr>
                                        <p:cTn id="32" dur="1" fill="hold"/>
                                        <p:tgtEl>
                                          <p:spTgt spid="409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to="" calcmode="lin" valueType="num">
                                      <p:cBhvr>
                                        <p:cTn id="37" dur="1" fill="hold"/>
                                        <p:tgtEl>
                                          <p:spTgt spid="409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 to="" calcmode="lin" valueType="num">
                                      <p:cBhvr>
                                        <p:cTn id="42" dur="1" fill="hold"/>
                                        <p:tgtEl>
                                          <p:spTgt spid="4099">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 to="" calcmode="lin" valueType="num">
                                      <p:cBhvr>
                                        <p:cTn id="47" dur="1" fill="hold"/>
                                        <p:tgtEl>
                                          <p:spTgt spid="4099">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4099">
                                            <p:txEl>
                                              <p:pRg st="9" end="9"/>
                                            </p:txEl>
                                          </p:spTgt>
                                        </p:tgtEl>
                                        <p:attrNameLst>
                                          <p:attrName>style.visibility</p:attrName>
                                        </p:attrNameLst>
                                      </p:cBhvr>
                                      <p:to>
                                        <p:strVal val="visible"/>
                                      </p:to>
                                    </p:set>
                                    <p:anim to="" calcmode="lin" valueType="num">
                                      <p:cBhvr>
                                        <p:cTn id="52" dur="1" fill="hold"/>
                                        <p:tgtEl>
                                          <p:spTgt spid="4099">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4099">
                                            <p:txEl>
                                              <p:pRg st="10" end="10"/>
                                            </p:txEl>
                                          </p:spTgt>
                                        </p:tgtEl>
                                        <p:attrNameLst>
                                          <p:attrName>style.visibility</p:attrName>
                                        </p:attrNameLst>
                                      </p:cBhvr>
                                      <p:to>
                                        <p:strVal val="visible"/>
                                      </p:to>
                                    </p:set>
                                    <p:anim to="" calcmode="lin" valueType="num">
                                      <p:cBhvr>
                                        <p:cTn id="57" dur="1" fill="hold"/>
                                        <p:tgtEl>
                                          <p:spTgt spid="409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079500"/>
          </a:xfrm>
        </p:spPr>
        <p:txBody>
          <a:bodyPr/>
          <a:lstStyle/>
          <a:p>
            <a:pPr>
              <a:defRPr/>
            </a:pPr>
            <a:r>
              <a:rPr lang="en-CA" dirty="0"/>
              <a:t>Chapter 8: Continued …</a:t>
            </a:r>
            <a:endParaRPr lang="en-US" dirty="0"/>
          </a:p>
        </p:txBody>
      </p:sp>
      <p:sp>
        <p:nvSpPr>
          <p:cNvPr id="3" name="Content Placeholder 2"/>
          <p:cNvSpPr>
            <a:spLocks noGrp="1"/>
          </p:cNvSpPr>
          <p:nvPr>
            <p:ph idx="1"/>
          </p:nvPr>
        </p:nvSpPr>
        <p:spPr>
          <a:xfrm>
            <a:off x="457200" y="1295400"/>
            <a:ext cx="7924800" cy="4724400"/>
          </a:xfrm>
        </p:spPr>
        <p:txBody>
          <a:bodyPr/>
          <a:lstStyle/>
          <a:p>
            <a:pPr>
              <a:defRPr/>
            </a:pPr>
            <a:r>
              <a:rPr lang="en-US" sz="1600" dirty="0"/>
              <a:t>As the "savages" leave Ralph comments about how he wishes he could have fun too, but still the fire is more important to him. </a:t>
            </a:r>
          </a:p>
          <a:p>
            <a:pPr lvl="1">
              <a:defRPr/>
            </a:pPr>
            <a:r>
              <a:rPr lang="en-US" sz="1400" dirty="0"/>
              <a:t>This importance of the fire and of rescue are drifting away from Ralph and he must be constantly reminded of it by Piggy. </a:t>
            </a:r>
          </a:p>
          <a:p>
            <a:pPr>
              <a:defRPr/>
            </a:pPr>
            <a:r>
              <a:rPr lang="en-US" sz="1600" dirty="0"/>
              <a:t>Back at the clearing Simon is having a "discussion" with the pig's head. This discussion is probably in Simon's head, but Golding uses this interview as an eerie way to unveil the theme of the novel. </a:t>
            </a:r>
          </a:p>
          <a:p>
            <a:pPr>
              <a:defRPr/>
            </a:pPr>
            <a:r>
              <a:rPr lang="en-US" sz="1600" dirty="0"/>
              <a:t>The Lord of the Flies asks Simon if he's afraid of him. It says:</a:t>
            </a:r>
          </a:p>
          <a:p>
            <a:pPr lvl="1">
              <a:defRPr/>
            </a:pPr>
            <a:r>
              <a:rPr lang="en-US" sz="1400" b="1" dirty="0">
                <a:solidFill>
                  <a:srgbClr val="FF5050"/>
                </a:solidFill>
              </a:rPr>
              <a:t>"...I am the Beast... Fancy thinking the Beast was something you could hunt and kill! You knew, didn't you? I'm part of you? Close, close, close! I'm the reason it's no go? Why things are the way they are?</a:t>
            </a:r>
            <a:r>
              <a:rPr lang="en-US" sz="1400" b="1" dirty="0"/>
              <a:t>" </a:t>
            </a:r>
          </a:p>
          <a:p>
            <a:pPr lvl="1">
              <a:defRPr/>
            </a:pPr>
            <a:r>
              <a:rPr lang="en-US" sz="1400" dirty="0"/>
              <a:t>Although Simon may have known that the Beast was really inside the </a:t>
            </a:r>
          </a:p>
          <a:p>
            <a:pPr lvl="1">
              <a:buFont typeface="Tahoma" panose="020B0604030504040204" pitchFamily="34" charset="0"/>
              <a:buNone/>
              <a:defRPr/>
            </a:pPr>
            <a:r>
              <a:rPr lang="en-US" sz="1400" dirty="0"/>
              <a:t>	kids, it is now confirmed. Now that Simon knows for sure, the Beast </a:t>
            </a:r>
          </a:p>
          <a:p>
            <a:pPr lvl="1">
              <a:buFont typeface="Tahoma" panose="020B0604030504040204" pitchFamily="34" charset="0"/>
              <a:buNone/>
              <a:defRPr/>
            </a:pPr>
            <a:r>
              <a:rPr lang="en-US" sz="1400" dirty="0"/>
              <a:t>	warns him not to tell anyone the truth, otherwise he will be killed.</a:t>
            </a:r>
          </a:p>
          <a:p>
            <a:pPr>
              <a:defRPr/>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3962400"/>
            <a:ext cx="1908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to="" calcmode="lin" valueType="num">
                                      <p:cBhvr>
                                        <p:cTn id="40" dur="1" fill="hold"/>
                                        <p:tgtEl>
                                          <p:spTgt spid="3">
                                            <p:txEl>
                                              <p:pRg st="6" end="6"/>
                                            </p:txEl>
                                          </p:spTgt>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to="" calcmode="lin" valueType="num">
                                      <p:cBhvr>
                                        <p:cTn id="43"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Chapter 9: A View to a Death</a:t>
            </a:r>
            <a:endParaRPr lang="en-US" dirty="0"/>
          </a:p>
        </p:txBody>
      </p:sp>
      <p:sp>
        <p:nvSpPr>
          <p:cNvPr id="3" name="Content Placeholder 2"/>
          <p:cNvSpPr>
            <a:spLocks noGrp="1"/>
          </p:cNvSpPr>
          <p:nvPr>
            <p:ph idx="1"/>
          </p:nvPr>
        </p:nvSpPr>
        <p:spPr>
          <a:xfrm>
            <a:off x="457200" y="1447800"/>
            <a:ext cx="8229600" cy="4572000"/>
          </a:xfrm>
        </p:spPr>
        <p:txBody>
          <a:bodyPr/>
          <a:lstStyle/>
          <a:p>
            <a:pPr>
              <a:defRPr/>
            </a:pPr>
            <a:r>
              <a:rPr lang="en-US" sz="1400" dirty="0"/>
              <a:t>A storm is boiling over the island, possibly representing the turmoil that is occurring below it. </a:t>
            </a:r>
          </a:p>
          <a:p>
            <a:pPr>
              <a:defRPr/>
            </a:pPr>
            <a:r>
              <a:rPr lang="en-US" sz="1400" dirty="0"/>
              <a:t>Simon regains consciousness and heads for the mountain. He sees the rotting airman and realizes the Beast is "harmless and horrible," which, in reality is true. </a:t>
            </a:r>
          </a:p>
          <a:p>
            <a:pPr>
              <a:defRPr/>
            </a:pPr>
            <a:r>
              <a:rPr lang="en-US" sz="1400" dirty="0"/>
              <a:t>Piggy and Ralph have decided to go to the pig roast. </a:t>
            </a:r>
          </a:p>
          <a:p>
            <a:pPr lvl="1">
              <a:defRPr/>
            </a:pPr>
            <a:r>
              <a:rPr lang="en-US" sz="1200" dirty="0"/>
              <a:t>All of the other boys are already there, except Simon, and they fall silent as the two outcasts approached. </a:t>
            </a:r>
          </a:p>
          <a:p>
            <a:pPr>
              <a:defRPr/>
            </a:pPr>
            <a:r>
              <a:rPr lang="en-US" sz="1400" dirty="0"/>
              <a:t>They are both given portions of meat as Jack begins a speech. </a:t>
            </a:r>
          </a:p>
          <a:p>
            <a:pPr lvl="1">
              <a:defRPr/>
            </a:pPr>
            <a:r>
              <a:rPr lang="en-US" sz="1200" dirty="0"/>
              <a:t>Ralph interrupts -- trying to persuade the boys to help him keep the fire going. The crowd of boys instead agree to join Jack, who promises to give them meat and keep them safe from the Beast.</a:t>
            </a:r>
          </a:p>
          <a:p>
            <a:pPr>
              <a:defRPr/>
            </a:pPr>
            <a:r>
              <a:rPr lang="en-US" sz="1400" dirty="0"/>
              <a:t>The storm breaks and the rain comes down with lightning and thunder. </a:t>
            </a:r>
          </a:p>
          <a:p>
            <a:pPr>
              <a:defRPr/>
            </a:pPr>
            <a:r>
              <a:rPr lang="en-US" sz="1400" dirty="0"/>
              <a:t>Jack orders them to begin the dance. </a:t>
            </a:r>
          </a:p>
          <a:p>
            <a:pPr lvl="1">
              <a:defRPr/>
            </a:pPr>
            <a:r>
              <a:rPr lang="en-US" sz="1200" dirty="0"/>
              <a:t>As they chant around Roger, who is playing the pig, Piggy and Ralph "...found themselves eager to take place in this demented but partly secure society." </a:t>
            </a:r>
          </a:p>
          <a:p>
            <a:pPr lvl="1">
              <a:defRPr/>
            </a:pPr>
            <a:r>
              <a:rPr lang="en-US" sz="1200" dirty="0"/>
              <a:t>The boys in the dance are armed with clubs and spits and are getting out of hand again with this game.</a:t>
            </a:r>
          </a:p>
          <a:p>
            <a:pPr>
              <a:defRPr/>
            </a:pPr>
            <a:r>
              <a:rPr lang="en-US" sz="1400" dirty="0"/>
              <a:t>A figure is crawling out of the forest and the ring opens to let it inside. </a:t>
            </a:r>
          </a:p>
          <a:p>
            <a:pPr lvl="1">
              <a:defRPr/>
            </a:pPr>
            <a:r>
              <a:rPr lang="en-US" sz="1200" dirty="0"/>
              <a:t>Mistaken as the Beast, Simon is beaten to death and </a:t>
            </a:r>
            <a:r>
              <a:rPr lang="en-CA" sz="1200" dirty="0">
                <a:solidFill>
                  <a:srgbClr val="FF0000"/>
                </a:solidFill>
              </a:rPr>
              <a:t>“there was the throb and stamp of a single organism.”</a:t>
            </a:r>
          </a:p>
          <a:p>
            <a:pPr>
              <a:defRPr/>
            </a:pPr>
            <a:r>
              <a:rPr lang="en-US" sz="1400" dirty="0"/>
              <a:t>On top of the mountain wind fills the parachute of the airman and lifts him away from the island. </a:t>
            </a:r>
          </a:p>
          <a:p>
            <a:pPr>
              <a:defRPr/>
            </a:pPr>
            <a:r>
              <a:rPr lang="en-US" sz="1400" dirty="0"/>
              <a:t>As the storm subsides and the tide moves in and out, Simon's body is washed to sea.</a:t>
            </a:r>
          </a:p>
          <a:p>
            <a:pPr lvl="1">
              <a:defRPr/>
            </a:pPr>
            <a:r>
              <a:rPr lang="en-US" sz="1200" dirty="0"/>
              <a:t>“Softly, surrounded by a fringe of inquisitive bright creatures, itself a silver shape beneath the steadfast constellations, Simon's dead body moved out toward the open sea.”</a:t>
            </a:r>
          </a:p>
          <a:p>
            <a:pPr lvl="1">
              <a:defRPr/>
            </a:pPr>
            <a:endParaRPr lang="en-US" sz="1600" dirty="0">
              <a:solidFill>
                <a:srgbClr val="FF0000"/>
              </a:solidFill>
            </a:endParaRPr>
          </a:p>
          <a:p>
            <a:pPr lvl="1">
              <a:defRPr/>
            </a:pPr>
            <a:endParaRPr lang="en-US" sz="12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925"/>
            <a:ext cx="44958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to="" calcmode="lin" valueType="num">
                                      <p:cBhvr>
                                        <p:cTn id="62" dur="1" fill="hold"/>
                                        <p:tgtEl>
                                          <p:spTgt spid="3">
                                            <p:txEl>
                                              <p:pRg st="11" end="11"/>
                                            </p:txEl>
                                          </p:spTgt>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to="" calcmode="lin" valueType="num">
                                      <p:cBhvr>
                                        <p:cTn id="67" dur="1" fill="hold"/>
                                        <p:tgtEl>
                                          <p:spTgt spid="3">
                                            <p:txEl>
                                              <p:pRg st="12" end="12"/>
                                            </p:txEl>
                                          </p:spTgt>
                                        </p:tgtEl>
                                        <p:attrNameLst>
                                          <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4"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to="" calcmode="lin" valueType="num">
                                      <p:cBhvr>
                                        <p:cTn id="72" dur="1" fill="hold"/>
                                        <p:tgtEl>
                                          <p:spTgt spid="3">
                                            <p:txEl>
                                              <p:pRg st="13" end="13"/>
                                            </p:txEl>
                                          </p:spTgt>
                                        </p:tgtEl>
                                        <p:attrNameLst>
                                          <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4"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to="" calcmode="lin" valueType="num">
                                      <p:cBhvr>
                                        <p:cTn id="77" dur="1" fill="hold"/>
                                        <p:tgtEl>
                                          <p:spTgt spid="3">
                                            <p:txEl>
                                              <p:pRg st="14" end="14"/>
                                            </p:txEl>
                                          </p:spTgt>
                                        </p:tgtEl>
                                        <p:attrNameLst>
                                          <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ntr" presetSubtype="0" fill="hold"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 to="" calcmode="lin" valueType="num">
                                      <p:cBhvr>
                                        <p:cTn id="82" dur="1" fill="hold"/>
                                        <p:tgtEl>
                                          <p:spTgt spid="3">
                                            <p:txEl>
                                              <p:pRg st="14" end="14"/>
                                            </p:txEl>
                                          </p:spTgt>
                                        </p:tgtEl>
                                        <p:attrNameLst>
                                          <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4"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 to="" calcmode="lin" valueType="num">
                                      <p:cBhvr>
                                        <p:cTn id="8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t>Chapter 10: </a:t>
            </a:r>
            <a:r>
              <a:rPr lang="en-US" sz="3200" dirty="0"/>
              <a:t>The Shell and the Glasses</a:t>
            </a:r>
          </a:p>
        </p:txBody>
      </p:sp>
      <p:sp>
        <p:nvSpPr>
          <p:cNvPr id="6147" name="Rectangle 3"/>
          <p:cNvSpPr>
            <a:spLocks noGrp="1" noChangeArrowheads="1"/>
          </p:cNvSpPr>
          <p:nvPr>
            <p:ph type="body" idx="1"/>
          </p:nvPr>
        </p:nvSpPr>
        <p:spPr>
          <a:xfrm>
            <a:off x="457200" y="1524000"/>
            <a:ext cx="8229600" cy="4495800"/>
          </a:xfrm>
        </p:spPr>
        <p:txBody>
          <a:bodyPr/>
          <a:lstStyle/>
          <a:p>
            <a:pPr>
              <a:defRPr/>
            </a:pPr>
            <a:r>
              <a:rPr lang="en-US" sz="1800" dirty="0"/>
              <a:t>It is the next morning and the only boys still in Ralph's confidence are Piggy and </a:t>
            </a:r>
            <a:r>
              <a:rPr lang="en-US" sz="1800" dirty="0" err="1"/>
              <a:t>Samneric</a:t>
            </a:r>
            <a:r>
              <a:rPr lang="en-US" sz="1800" dirty="0"/>
              <a:t>. </a:t>
            </a:r>
          </a:p>
          <a:p>
            <a:pPr>
              <a:defRPr/>
            </a:pPr>
            <a:r>
              <a:rPr lang="en-US" sz="1800" dirty="0"/>
              <a:t>Ralph and Piggy discuss Simon's murder.</a:t>
            </a:r>
          </a:p>
          <a:p>
            <a:pPr lvl="1">
              <a:defRPr/>
            </a:pPr>
            <a:r>
              <a:rPr lang="en-US" sz="1600" dirty="0"/>
              <a:t>Piggy tries to make excuses for the boys by claiming it was an accident, but Ralph doesn't buy into that.</a:t>
            </a:r>
          </a:p>
          <a:p>
            <a:pPr>
              <a:defRPr/>
            </a:pPr>
            <a:r>
              <a:rPr lang="en-US" sz="1800" dirty="0"/>
              <a:t>On Castle Rock Jack (now continually painted) has created a fortification that is constantly guarded. </a:t>
            </a:r>
          </a:p>
          <a:p>
            <a:pPr>
              <a:defRPr/>
            </a:pPr>
            <a:r>
              <a:rPr lang="en-US" sz="1800" dirty="0"/>
              <a:t>If they need to defend themselves, Roger has placed a lever underneath a large boulder that will send it smashing onto the rock bridge below. </a:t>
            </a:r>
          </a:p>
          <a:p>
            <a:pPr>
              <a:defRPr/>
            </a:pPr>
            <a:r>
              <a:rPr lang="en-US" sz="1800" dirty="0"/>
              <a:t>Jack has begun to rule by force and the kids who are out of line are tied up and beaten. He decides the tribe will hunt again tomorrow. </a:t>
            </a:r>
          </a:p>
          <a:p>
            <a:pPr>
              <a:defRPr/>
            </a:pPr>
            <a:r>
              <a:rPr lang="en-US" sz="1800" dirty="0"/>
              <a:t>Although some of them realize they have killed Simon it is sensed that they are trying to it cover up by convincing themselves they really just hurt the disguised beast.</a:t>
            </a:r>
          </a:p>
          <a:p>
            <a:pPr eaLnBrk="1" hangingPunct="1">
              <a:defRPr/>
            </a:pPr>
            <a:endParaRPr lang="en-US" sz="2400" dirty="0"/>
          </a:p>
        </p:txBody>
      </p:sp>
      <p:pic>
        <p:nvPicPr>
          <p:cNvPr id="18437" name="Picture 5" descr="http://www.eastchesterschools.org/m/file.php/11333/LOTF/LOT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5255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 to="" calcmode="lin" valueType="num">
                                      <p:cBhvr>
                                        <p:cTn id="12" dur="1" fill="hold"/>
                                        <p:tgtEl>
                                          <p:spTgt spid="614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 to="" calcmode="lin" valueType="num">
                                      <p:cBhvr>
                                        <p:cTn id="22" dur="1" fill="hold"/>
                                        <p:tgtEl>
                                          <p:spTgt spid="614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 to="" calcmode="lin" valueType="num">
                                      <p:cBhvr>
                                        <p:cTn id="27" dur="1" fill="hold"/>
                                        <p:tgtEl>
                                          <p:spTgt spid="614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8437"/>
                                        </p:tgtEl>
                                        <p:attrNameLst>
                                          <p:attrName>style.visibility</p:attrName>
                                        </p:attrNameLst>
                                      </p:cBhvr>
                                      <p:to>
                                        <p:strVal val="visible"/>
                                      </p:to>
                                    </p:set>
                                    <p:anim to="" calcmode="lin" valueType="num">
                                      <p:cBhvr>
                                        <p:cTn id="32" dur="1" fill="hold"/>
                                        <p:tgtEl>
                                          <p:spTgt spid="18437"/>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18437"/>
                                        </p:tgtEl>
                                        <p:attrNameLst>
                                          <p:attrName>ppt_x</p:attrName>
                                        </p:attrNameLst>
                                      </p:cBhvr>
                                      <p:tavLst>
                                        <p:tav tm="0">
                                          <p:val>
                                            <p:strVal val="ppt_x"/>
                                          </p:val>
                                        </p:tav>
                                        <p:tav tm="100000">
                                          <p:val>
                                            <p:strVal val="ppt_x"/>
                                          </p:val>
                                        </p:tav>
                                      </p:tavLst>
                                    </p:anim>
                                    <p:anim calcmode="lin" valueType="num">
                                      <p:cBhvr additive="base">
                                        <p:cTn id="37" dur="500"/>
                                        <p:tgtEl>
                                          <p:spTgt spid="18437"/>
                                        </p:tgtEl>
                                        <p:attrNameLst>
                                          <p:attrName>ppt_y</p:attrName>
                                        </p:attrNameLst>
                                      </p:cBhvr>
                                      <p:tavLst>
                                        <p:tav tm="0">
                                          <p:val>
                                            <p:strVal val="ppt_y"/>
                                          </p:val>
                                        </p:tav>
                                        <p:tav tm="100000">
                                          <p:val>
                                            <p:strVal val="1+ppt_h/2"/>
                                          </p:val>
                                        </p:tav>
                                      </p:tavLst>
                                    </p:anim>
                                    <p:set>
                                      <p:cBhvr>
                                        <p:cTn id="38" dur="1" fill="hold">
                                          <p:stCondLst>
                                            <p:cond delay="499"/>
                                          </p:stCondLst>
                                        </p:cTn>
                                        <p:tgtEl>
                                          <p:spTgt spid="1843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nodeType="click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 to="" calcmode="lin" valueType="num">
                                      <p:cBhvr>
                                        <p:cTn id="43" dur="1" fill="hold"/>
                                        <p:tgtEl>
                                          <p:spTgt spid="6147">
                                            <p:txEl>
                                              <p:pRg st="5" end="5"/>
                                            </p:txEl>
                                          </p:spTgt>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nodeType="clickEffect">
                                  <p:stCondLst>
                                    <p:cond delay="0"/>
                                  </p:stCondLst>
                                  <p:childTnLst>
                                    <p:set>
                                      <p:cBhvr>
                                        <p:cTn id="47" dur="1" fill="hold">
                                          <p:stCondLst>
                                            <p:cond delay="0"/>
                                          </p:stCondLst>
                                        </p:cTn>
                                        <p:tgtEl>
                                          <p:spTgt spid="6147">
                                            <p:txEl>
                                              <p:pRg st="6" end="6"/>
                                            </p:txEl>
                                          </p:spTgt>
                                        </p:tgtEl>
                                        <p:attrNameLst>
                                          <p:attrName>style.visibility</p:attrName>
                                        </p:attrNameLst>
                                      </p:cBhvr>
                                      <p:to>
                                        <p:strVal val="visible"/>
                                      </p:to>
                                    </p:set>
                                    <p:anim to="" calcmode="lin" valueType="num">
                                      <p:cBhvr>
                                        <p:cTn id="48" dur="1" fill="hold"/>
                                        <p:tgtEl>
                                          <p:spTgt spid="614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t>Chapter 10 Continued:</a:t>
            </a:r>
          </a:p>
        </p:txBody>
      </p:sp>
      <p:sp>
        <p:nvSpPr>
          <p:cNvPr id="7171" name="Rectangle 3"/>
          <p:cNvSpPr>
            <a:spLocks noGrp="1" noChangeArrowheads="1"/>
          </p:cNvSpPr>
          <p:nvPr>
            <p:ph type="body" idx="1"/>
          </p:nvPr>
        </p:nvSpPr>
        <p:spPr>
          <a:xfrm>
            <a:off x="457200" y="1447800"/>
            <a:ext cx="8229600" cy="4572000"/>
          </a:xfrm>
        </p:spPr>
        <p:txBody>
          <a:bodyPr/>
          <a:lstStyle/>
          <a:p>
            <a:pPr>
              <a:defRPr/>
            </a:pPr>
            <a:r>
              <a:rPr lang="en-US" sz="1800" dirty="0"/>
              <a:t>Back at the lagoon Ralph and the rest are agonizing over trying to keep the fire going. </a:t>
            </a:r>
          </a:p>
          <a:p>
            <a:pPr lvl="1">
              <a:defRPr/>
            </a:pPr>
            <a:r>
              <a:rPr lang="en-US" sz="1400" dirty="0"/>
              <a:t>Again, Ralph must constantly be reminded by Piggy that the fire is "</a:t>
            </a:r>
            <a:r>
              <a:rPr lang="en-US" sz="1400" dirty="0">
                <a:solidFill>
                  <a:srgbClr val="FF0000"/>
                </a:solidFill>
              </a:rPr>
              <a:t>Something overwhelmingly good</a:t>
            </a:r>
            <a:r>
              <a:rPr lang="en-US" sz="1400" dirty="0"/>
              <a:t>." </a:t>
            </a:r>
          </a:p>
          <a:p>
            <a:pPr>
              <a:defRPr/>
            </a:pPr>
            <a:r>
              <a:rPr lang="en-US" sz="1800" dirty="0"/>
              <a:t>Ralph tells the protesting twins that:</a:t>
            </a:r>
          </a:p>
          <a:p>
            <a:pPr lvl="1">
              <a:defRPr/>
            </a:pPr>
            <a:r>
              <a:rPr lang="en-US" sz="1400" dirty="0"/>
              <a:t>"Anyone can play at hunting, anyone can get us meat"; anyone can buy into the irresponsible and harmful desires within them, but it is not easy to hold them at bay.</a:t>
            </a:r>
          </a:p>
          <a:p>
            <a:pPr>
              <a:defRPr/>
            </a:pPr>
            <a:r>
              <a:rPr lang="en-US" sz="1800" dirty="0"/>
              <a:t>They decide to leave the fire unlit for the night, and retire to the shelters.</a:t>
            </a:r>
          </a:p>
          <a:p>
            <a:pPr>
              <a:defRPr/>
            </a:pPr>
            <a:r>
              <a:rPr lang="en-US" sz="1800" dirty="0"/>
              <a:t>During the night they awake to noises outside and they are afraid the Beast has come for them, but it is only Jack and his tribe searching to steal fire. </a:t>
            </a:r>
          </a:p>
          <a:p>
            <a:pPr lvl="1">
              <a:defRPr/>
            </a:pPr>
            <a:r>
              <a:rPr lang="en-US" sz="1600" dirty="0"/>
              <a:t>They charge into the shelter and in the violent fight that ensues, Piggy's specs are stolen. </a:t>
            </a:r>
          </a:p>
          <a:p>
            <a:pPr>
              <a:defRPr/>
            </a:pPr>
            <a:r>
              <a:rPr lang="en-US" sz="1800" dirty="0"/>
              <a:t>They have now been stripped of the ability to make fire and the only symbol of society and order that is left to them is the conch.</a:t>
            </a:r>
          </a:p>
          <a:p>
            <a:pPr eaLnBrk="1" hangingPunct="1">
              <a:lnSpc>
                <a:spcPct val="90000"/>
              </a:lnSpc>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to="" calcmode="lin" valueType="num">
                                      <p:cBhvr>
                                        <p:cTn id="7" dur="1" fill="hold"/>
                                        <p:tgtEl>
                                          <p:spTgt spid="71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to="" calcmode="lin" valueType="num">
                                      <p:cBhvr>
                                        <p:cTn id="12" dur="1" fill="hold"/>
                                        <p:tgtEl>
                                          <p:spTgt spid="71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 to="" calcmode="lin" valueType="num">
                                      <p:cBhvr>
                                        <p:cTn id="22" dur="1" fill="hold"/>
                                        <p:tgtEl>
                                          <p:spTgt spid="717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to="" calcmode="lin" valueType="num">
                                      <p:cBhvr>
                                        <p:cTn id="27" dur="1" fill="hold"/>
                                        <p:tgtEl>
                                          <p:spTgt spid="717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 to="" calcmode="lin" valueType="num">
                                      <p:cBhvr>
                                        <p:cTn id="32" dur="1" fill="hold"/>
                                        <p:tgtEl>
                                          <p:spTgt spid="717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to="" calcmode="lin" valueType="num">
                                      <p:cBhvr>
                                        <p:cTn id="37" dur="1" fill="hold"/>
                                        <p:tgtEl>
                                          <p:spTgt spid="7171">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 to="" calcmode="lin" valueType="num">
                                      <p:cBhvr>
                                        <p:cTn id="42" dur="1" fill="hold"/>
                                        <p:tgtEl>
                                          <p:spTgt spid="717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a:t>Chapter 11: Castle Rock</a:t>
            </a:r>
          </a:p>
        </p:txBody>
      </p:sp>
      <p:sp>
        <p:nvSpPr>
          <p:cNvPr id="15363" name="Rectangle 3"/>
          <p:cNvSpPr>
            <a:spLocks noGrp="1" noChangeArrowheads="1"/>
          </p:cNvSpPr>
          <p:nvPr>
            <p:ph type="body" idx="1"/>
          </p:nvPr>
        </p:nvSpPr>
        <p:spPr>
          <a:xfrm>
            <a:off x="457200" y="1524000"/>
            <a:ext cx="8229600" cy="4495800"/>
          </a:xfrm>
        </p:spPr>
        <p:txBody>
          <a:bodyPr/>
          <a:lstStyle/>
          <a:p>
            <a:pPr>
              <a:buFont typeface="Arial" pitchFamily="34" charset="0"/>
              <a:buChar char="•"/>
              <a:defRPr/>
            </a:pPr>
            <a:r>
              <a:rPr lang="en-US" sz="1600" dirty="0"/>
              <a:t>In desperation Ralph calls an assembly. </a:t>
            </a:r>
          </a:p>
          <a:p>
            <a:pPr lvl="1">
              <a:defRPr/>
            </a:pPr>
            <a:r>
              <a:rPr lang="en-US" sz="1400" dirty="0"/>
              <a:t>Only the four boys plus some </a:t>
            </a:r>
            <a:r>
              <a:rPr lang="en-US" sz="1400" dirty="0" err="1"/>
              <a:t>littluns</a:t>
            </a:r>
            <a:r>
              <a:rPr lang="en-US" sz="1400" dirty="0"/>
              <a:t> attend. </a:t>
            </a:r>
          </a:p>
          <a:p>
            <a:pPr>
              <a:defRPr/>
            </a:pPr>
            <a:r>
              <a:rPr lang="en-US" sz="1600" dirty="0"/>
              <a:t>Ralph speculates that maybe if they try to comb their hair, and look decent they could go to Jack to ask for the specs, </a:t>
            </a:r>
            <a:r>
              <a:rPr lang="en-US" sz="1600" dirty="0">
                <a:solidFill>
                  <a:srgbClr val="FF0000"/>
                </a:solidFill>
              </a:rPr>
              <a:t>"</a:t>
            </a:r>
            <a:r>
              <a:rPr lang="en-US" sz="1600" dirty="0"/>
              <a:t> </a:t>
            </a:r>
            <a:r>
              <a:rPr lang="en-US" sz="1600" dirty="0">
                <a:solidFill>
                  <a:srgbClr val="FF0000"/>
                </a:solidFill>
              </a:rPr>
              <a:t>-- after all we aren't savages really and being rescued isn't a game"</a:t>
            </a:r>
            <a:r>
              <a:rPr lang="en-US" sz="1600" dirty="0"/>
              <a:t> </a:t>
            </a:r>
          </a:p>
          <a:p>
            <a:pPr>
              <a:defRPr/>
            </a:pPr>
            <a:r>
              <a:rPr lang="en-US" sz="1600" dirty="0"/>
              <a:t>Piggy talks about Simon's murder and the death of the </a:t>
            </a:r>
            <a:r>
              <a:rPr lang="en-US" sz="1600" dirty="0" err="1"/>
              <a:t>littlun</a:t>
            </a:r>
            <a:r>
              <a:rPr lang="en-US" sz="1600" dirty="0"/>
              <a:t> in the first fire: </a:t>
            </a:r>
          </a:p>
          <a:p>
            <a:pPr lvl="1">
              <a:defRPr/>
            </a:pPr>
            <a:r>
              <a:rPr lang="en-US" sz="1400" dirty="0"/>
              <a:t>"What can he do more than he already has? I'll tell him what's what. You let me carry the conch, Ralph. I'll show him the one thing he hasn't got." </a:t>
            </a:r>
          </a:p>
          <a:p>
            <a:pPr>
              <a:defRPr/>
            </a:pPr>
            <a:r>
              <a:rPr lang="en-US" sz="1600" dirty="0"/>
              <a:t>They set off; with Ralph and the twins carrying spears and Piggy the conch.</a:t>
            </a:r>
          </a:p>
          <a:p>
            <a:pPr>
              <a:defRPr/>
            </a:pPr>
            <a:r>
              <a:rPr lang="en-US" sz="1600" dirty="0"/>
              <a:t>They reach Castle Rock and Roger orders them to halt and Ralph blows the conch. </a:t>
            </a:r>
          </a:p>
          <a:p>
            <a:pPr lvl="1">
              <a:defRPr/>
            </a:pPr>
            <a:r>
              <a:rPr lang="en-US" sz="1400" dirty="0"/>
              <a:t>Jack emerges from the forest behind him with his hunters and the carcass of a pig. </a:t>
            </a:r>
          </a:p>
          <a:p>
            <a:pPr>
              <a:defRPr/>
            </a:pPr>
            <a:r>
              <a:rPr lang="en-US" sz="1600" dirty="0"/>
              <a:t>Ralph demands the specs to be returned and the tribe laughs at him.</a:t>
            </a:r>
          </a:p>
          <a:p>
            <a:pPr lvl="1">
              <a:defRPr/>
            </a:pPr>
            <a:r>
              <a:rPr lang="en-US" sz="1400" dirty="0"/>
              <a:t>Ralph and Jack fight and some kids come out to tie up </a:t>
            </a:r>
            <a:r>
              <a:rPr lang="en-US" sz="1400" dirty="0" err="1"/>
              <a:t>Samneric</a:t>
            </a:r>
            <a:r>
              <a:rPr lang="en-US" sz="1400" dirty="0"/>
              <a:t>. </a:t>
            </a:r>
          </a:p>
          <a:p>
            <a:pPr>
              <a:defRPr/>
            </a:pPr>
            <a:r>
              <a:rPr lang="en-US" sz="1600" dirty="0"/>
              <a:t>Piggy stands up and yells for them to stop and listen to him. Surprisingly, the crowd is silent and Piggy, holding the conch, asks, </a:t>
            </a:r>
          </a:p>
          <a:p>
            <a:pPr lvl="1">
              <a:defRPr/>
            </a:pPr>
            <a:r>
              <a:rPr lang="en-US" sz="1400" dirty="0"/>
              <a:t>"</a:t>
            </a:r>
            <a:r>
              <a:rPr lang="en-US" sz="1400" dirty="0">
                <a:solidFill>
                  <a:srgbClr val="FF0000"/>
                </a:solidFill>
              </a:rPr>
              <a:t>Which is better -- to have rules and agree, or to hunt and kill? Which is </a:t>
            </a:r>
          </a:p>
          <a:p>
            <a:pPr lvl="1">
              <a:buFont typeface="Tahoma" panose="020B0604030504040204" pitchFamily="34" charset="0"/>
              <a:buNone/>
              <a:defRPr/>
            </a:pPr>
            <a:r>
              <a:rPr lang="en-US" sz="1400" dirty="0">
                <a:solidFill>
                  <a:srgbClr val="FF0000"/>
                </a:solidFill>
              </a:rPr>
              <a:t>	better, law and rescue, or hunting and breaking things up?</a:t>
            </a:r>
            <a:r>
              <a:rPr lang="en-US" sz="1400" dirty="0"/>
              <a:t>" </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to="" calcmode="lin" valueType="num">
                                      <p:cBhvr>
                                        <p:cTn id="7" dur="1" fill="hold"/>
                                        <p:tgtEl>
                                          <p:spTgt spid="153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 to="" calcmode="lin" valueType="num">
                                      <p:cBhvr>
                                        <p:cTn id="12" dur="1" fill="hold"/>
                                        <p:tgtEl>
                                          <p:spTgt spid="153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to="" calcmode="lin" valueType="num">
                                      <p:cBhvr>
                                        <p:cTn id="17" dur="1" fill="hold"/>
                                        <p:tgtEl>
                                          <p:spTgt spid="1536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 to="" calcmode="lin" valueType="num">
                                      <p:cBhvr>
                                        <p:cTn id="22" dur="1" fill="hold"/>
                                        <p:tgtEl>
                                          <p:spTgt spid="1536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to="" calcmode="lin" valueType="num">
                                      <p:cBhvr>
                                        <p:cTn id="27" dur="1" fill="hold"/>
                                        <p:tgtEl>
                                          <p:spTgt spid="1536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 to="" calcmode="lin" valueType="num">
                                      <p:cBhvr>
                                        <p:cTn id="32" dur="1" fill="hold"/>
                                        <p:tgtEl>
                                          <p:spTgt spid="1536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to="" calcmode="lin" valueType="num">
                                      <p:cBhvr>
                                        <p:cTn id="37" dur="1" fill="hold"/>
                                        <p:tgtEl>
                                          <p:spTgt spid="1536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 to="" calcmode="lin" valueType="num">
                                      <p:cBhvr>
                                        <p:cTn id="42" dur="1" fill="hold"/>
                                        <p:tgtEl>
                                          <p:spTgt spid="15363">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 to="" calcmode="lin" valueType="num">
                                      <p:cBhvr>
                                        <p:cTn id="47" dur="1" fill="hold"/>
                                        <p:tgtEl>
                                          <p:spTgt spid="15363">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 to="" calcmode="lin" valueType="num">
                                      <p:cBhvr>
                                        <p:cTn id="52" dur="1" fill="hold"/>
                                        <p:tgtEl>
                                          <p:spTgt spid="15363">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15363">
                                            <p:txEl>
                                              <p:pRg st="10" end="10"/>
                                            </p:txEl>
                                          </p:spTgt>
                                        </p:tgtEl>
                                        <p:attrNameLst>
                                          <p:attrName>style.visibility</p:attrName>
                                        </p:attrNameLst>
                                      </p:cBhvr>
                                      <p:to>
                                        <p:strVal val="visible"/>
                                      </p:to>
                                    </p:set>
                                    <p:anim to="" calcmode="lin" valueType="num">
                                      <p:cBhvr>
                                        <p:cTn id="57" dur="1" fill="hold"/>
                                        <p:tgtEl>
                                          <p:spTgt spid="15363">
                                            <p:txEl>
                                              <p:pRg st="10" end="10"/>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nodeType="clickEffect">
                                  <p:stCondLst>
                                    <p:cond delay="0"/>
                                  </p:stCondLst>
                                  <p:childTnLst>
                                    <p:set>
                                      <p:cBhvr>
                                        <p:cTn id="61" dur="1" fill="hold">
                                          <p:stCondLst>
                                            <p:cond delay="0"/>
                                          </p:stCondLst>
                                        </p:cTn>
                                        <p:tgtEl>
                                          <p:spTgt spid="15363">
                                            <p:txEl>
                                              <p:pRg st="11" end="11"/>
                                            </p:txEl>
                                          </p:spTgt>
                                        </p:tgtEl>
                                        <p:attrNameLst>
                                          <p:attrName>style.visibility</p:attrName>
                                        </p:attrNameLst>
                                      </p:cBhvr>
                                      <p:to>
                                        <p:strVal val="visible"/>
                                      </p:to>
                                    </p:set>
                                    <p:anim to="" calcmode="lin" valueType="num">
                                      <p:cBhvr>
                                        <p:cTn id="62" dur="1" fill="hold"/>
                                        <p:tgtEl>
                                          <p:spTgt spid="15363">
                                            <p:txEl>
                                              <p:pRg st="11" end="11"/>
                                            </p:txEl>
                                          </p:spTgt>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nodeType="clickEffect">
                                  <p:stCondLst>
                                    <p:cond delay="0"/>
                                  </p:stCondLst>
                                  <p:childTnLst>
                                    <p:set>
                                      <p:cBhvr>
                                        <p:cTn id="66" dur="1" fill="hold">
                                          <p:stCondLst>
                                            <p:cond delay="0"/>
                                          </p:stCondLst>
                                        </p:cTn>
                                        <p:tgtEl>
                                          <p:spTgt spid="15363">
                                            <p:txEl>
                                              <p:pRg st="12" end="12"/>
                                            </p:txEl>
                                          </p:spTgt>
                                        </p:tgtEl>
                                        <p:attrNameLst>
                                          <p:attrName>style.visibility</p:attrName>
                                        </p:attrNameLst>
                                      </p:cBhvr>
                                      <p:to>
                                        <p:strVal val="visible"/>
                                      </p:to>
                                    </p:set>
                                    <p:anim to="" calcmode="lin" valueType="num">
                                      <p:cBhvr>
                                        <p:cTn id="67" dur="1" fill="hold"/>
                                        <p:tgtEl>
                                          <p:spTgt spid="1536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Chapter 11 Continued …</a:t>
            </a:r>
            <a:endParaRPr lang="en-US" dirty="0"/>
          </a:p>
        </p:txBody>
      </p:sp>
      <p:sp>
        <p:nvSpPr>
          <p:cNvPr id="3" name="Content Placeholder 2"/>
          <p:cNvSpPr>
            <a:spLocks noGrp="1"/>
          </p:cNvSpPr>
          <p:nvPr>
            <p:ph idx="1"/>
          </p:nvPr>
        </p:nvSpPr>
        <p:spPr>
          <a:xfrm>
            <a:off x="457200" y="1447800"/>
            <a:ext cx="8229600" cy="4572000"/>
          </a:xfrm>
        </p:spPr>
        <p:txBody>
          <a:bodyPr/>
          <a:lstStyle/>
          <a:p>
            <a:pPr>
              <a:defRPr/>
            </a:pPr>
            <a:r>
              <a:rPr lang="en-US" sz="1600" dirty="0"/>
              <a:t>A great yell goes up and Roger heaves on the lever. The huge boulder totters and crashes onto the bridge. </a:t>
            </a:r>
          </a:p>
          <a:p>
            <a:pPr>
              <a:defRPr/>
            </a:pPr>
            <a:r>
              <a:rPr lang="en-US" sz="1600" dirty="0"/>
              <a:t>Ralph ducks out of the way, but the blind Piggy does not move. As the boulder strikes him the conch explodes "...into a thousand white fragments..." </a:t>
            </a:r>
          </a:p>
          <a:p>
            <a:pPr lvl="1">
              <a:defRPr/>
            </a:pPr>
            <a:r>
              <a:rPr lang="en-US" sz="1400" dirty="0"/>
              <a:t>Piggy falls forty feet to his death on the rocks below. </a:t>
            </a:r>
          </a:p>
          <a:p>
            <a:pPr>
              <a:defRPr/>
            </a:pPr>
            <a:r>
              <a:rPr lang="en-US" sz="1600" dirty="0"/>
              <a:t>Jack feels no sympathy and warns Ralph that that's what he'll get. </a:t>
            </a:r>
          </a:p>
          <a:p>
            <a:pPr>
              <a:defRPr/>
            </a:pPr>
            <a:r>
              <a:rPr lang="en-US" sz="1600" dirty="0"/>
              <a:t>The tribe charges and Ralph is running, crashing through the forest. </a:t>
            </a:r>
          </a:p>
          <a:p>
            <a:pPr>
              <a:defRPr/>
            </a:pPr>
            <a:r>
              <a:rPr lang="en-US" sz="1600" dirty="0"/>
              <a:t>The pursuit does not last long and Jack orders the crowd back to the fort. </a:t>
            </a:r>
          </a:p>
          <a:p>
            <a:pPr lvl="1">
              <a:defRPr/>
            </a:pPr>
            <a:r>
              <a:rPr lang="en-US" sz="1400" dirty="0"/>
              <a:t>Ralph is free, for the time being.</a:t>
            </a:r>
          </a:p>
          <a:p>
            <a:pPr>
              <a:defRPr/>
            </a:pPr>
            <a:endParaRPr lang="en-US" dirty="0"/>
          </a:p>
        </p:txBody>
      </p:sp>
      <p:pic>
        <p:nvPicPr>
          <p:cNvPr id="20484" name="Picture 5" descr="http://www.lordalford.com/lotf/lotfpiggyde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738563"/>
            <a:ext cx="22860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http://www.ninjavspenguin.com/blog/wp-content/uploads/2009/11/Sam-Weber_lord-of-the-flies_co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5425"/>
            <a:ext cx="18288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to="" calcmode="lin" valueType="num">
                                      <p:cBhvr>
                                        <p:cTn id="7" dur="1" fill="hold"/>
                                        <p:tgtEl>
                                          <p:spTgt spid="2048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 to="" calcmode="lin" valueType="num">
                                      <p:cBhvr>
                                        <p:cTn id="22" dur="1" fill="hold"/>
                                        <p:tgtEl>
                                          <p:spTgt spid="21511"/>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to="" calcmode="lin" valueType="num">
                                      <p:cBhvr>
                                        <p:cTn id="37" dur="1" fill="hold"/>
                                        <p:tgtEl>
                                          <p:spTgt spid="3">
                                            <p:txEl>
                                              <p:pRg st="4" end="4"/>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to="" calcmode="lin" valueType="num">
                                      <p:cBhvr>
                                        <p:cTn id="42" dur="1" fill="hold"/>
                                        <p:tgtEl>
                                          <p:spTgt spid="3">
                                            <p:txEl>
                                              <p:pRg st="5" end="5"/>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to="" calcmode="lin" valueType="num">
                                      <p:cBhvr>
                                        <p:cTn id="4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Chapter 12: Cry of the Hunters</a:t>
            </a:r>
            <a:endParaRPr lang="en-US" dirty="0"/>
          </a:p>
        </p:txBody>
      </p:sp>
      <p:sp>
        <p:nvSpPr>
          <p:cNvPr id="3" name="Content Placeholder 2"/>
          <p:cNvSpPr>
            <a:spLocks noGrp="1"/>
          </p:cNvSpPr>
          <p:nvPr>
            <p:ph idx="1"/>
          </p:nvPr>
        </p:nvSpPr>
        <p:spPr>
          <a:xfrm>
            <a:off x="457200" y="1524000"/>
            <a:ext cx="8229600" cy="4495800"/>
          </a:xfrm>
        </p:spPr>
        <p:txBody>
          <a:bodyPr/>
          <a:lstStyle/>
          <a:p>
            <a:pPr>
              <a:defRPr/>
            </a:pPr>
            <a:r>
              <a:rPr lang="en-US" sz="1600" dirty="0"/>
              <a:t>Night falls and Ralph stays close to Castle Rock. </a:t>
            </a:r>
          </a:p>
          <a:p>
            <a:pPr lvl="1">
              <a:defRPr/>
            </a:pPr>
            <a:r>
              <a:rPr lang="en-US" sz="1400" dirty="0" err="1"/>
              <a:t>Samneric</a:t>
            </a:r>
            <a:r>
              <a:rPr lang="en-US" sz="1400" dirty="0"/>
              <a:t>, now savages, have been stationed as guards</a:t>
            </a:r>
            <a:r>
              <a:rPr lang="en-US" sz="1200" dirty="0"/>
              <a:t>. </a:t>
            </a:r>
          </a:p>
          <a:p>
            <a:pPr>
              <a:defRPr/>
            </a:pPr>
            <a:r>
              <a:rPr lang="en-US" sz="1600" dirty="0"/>
              <a:t>Ralph scales the tower to talk to them. They tell Ralph that Jack and the tribe are going to hunt him tomorrow. </a:t>
            </a:r>
          </a:p>
          <a:p>
            <a:pPr>
              <a:defRPr/>
            </a:pPr>
            <a:r>
              <a:rPr lang="en-US" sz="1600" dirty="0"/>
              <a:t>The plan is that the kids will make a line stretching from one shore of the island to the other and they will slowly advance until they find him. </a:t>
            </a:r>
          </a:p>
          <a:p>
            <a:pPr>
              <a:defRPr/>
            </a:pPr>
            <a:r>
              <a:rPr lang="en-US" sz="1600" dirty="0"/>
              <a:t>When Ralph asks what they will do when he is caught, the twins reply, "</a:t>
            </a:r>
            <a:r>
              <a:rPr lang="en-US" sz="1600" dirty="0">
                <a:solidFill>
                  <a:srgbClr val="FF0000"/>
                </a:solidFill>
                <a:effectLst>
                  <a:outerShdw blurRad="38100" dist="38100" dir="2700000" algn="tl">
                    <a:srgbClr val="000000">
                      <a:alpha val="43137"/>
                    </a:srgbClr>
                  </a:outerShdw>
                </a:effectLst>
              </a:rPr>
              <a:t>Roger has sharpened a stick at both ends</a:t>
            </a:r>
            <a:r>
              <a:rPr lang="en-US" sz="1600" dirty="0"/>
              <a:t>," but Ralph does not attach meaning to this. </a:t>
            </a:r>
          </a:p>
          <a:p>
            <a:pPr>
              <a:defRPr/>
            </a:pPr>
            <a:r>
              <a:rPr lang="en-US" sz="1600" dirty="0"/>
              <a:t>He tells </a:t>
            </a:r>
            <a:r>
              <a:rPr lang="en-US" sz="1600" dirty="0" err="1"/>
              <a:t>Samneric</a:t>
            </a:r>
            <a:r>
              <a:rPr lang="en-US" sz="1600" dirty="0"/>
              <a:t> that he plans to hide in the thicket near Castle </a:t>
            </a:r>
          </a:p>
          <a:p>
            <a:pPr>
              <a:buFontTx/>
              <a:buNone/>
              <a:defRPr/>
            </a:pPr>
            <a:r>
              <a:rPr lang="en-US" sz="1600" dirty="0"/>
              <a:t>	Rock, thinking that Jack will not look so close to the fort.</a:t>
            </a:r>
          </a:p>
          <a:p>
            <a:pPr>
              <a:defRPr/>
            </a:pPr>
            <a:r>
              <a:rPr lang="en-US" sz="1600" dirty="0"/>
              <a:t>Ralph wakes up the next morning and the twins have been forced to </a:t>
            </a:r>
          </a:p>
          <a:p>
            <a:pPr>
              <a:buFontTx/>
              <a:buNone/>
              <a:defRPr/>
            </a:pPr>
            <a:r>
              <a:rPr lang="en-US" sz="1600" dirty="0"/>
              <a:t>	confess where Ralph is hiding. </a:t>
            </a:r>
          </a:p>
          <a:p>
            <a:pPr lvl="1">
              <a:defRPr/>
            </a:pPr>
            <a:r>
              <a:rPr lang="en-US" sz="1400" dirty="0"/>
              <a:t>The tribe tries to roll another boulder from the castle to land in Ralph's </a:t>
            </a:r>
          </a:p>
          <a:p>
            <a:pPr lvl="1">
              <a:buFont typeface="Tahoma" panose="020B0604030504040204" pitchFamily="34" charset="0"/>
              <a:buNone/>
              <a:defRPr/>
            </a:pPr>
            <a:r>
              <a:rPr lang="en-US" sz="1400" dirty="0"/>
              <a:t>	thicket, but they just barely miss him. </a:t>
            </a:r>
          </a:p>
          <a:p>
            <a:pPr>
              <a:defRPr/>
            </a:pPr>
            <a:r>
              <a:rPr lang="en-US" sz="1600" dirty="0"/>
              <a:t>A savage tries to crawl through the branches to see if Ralph is still </a:t>
            </a:r>
          </a:p>
          <a:p>
            <a:pPr>
              <a:buFontTx/>
              <a:buNone/>
              <a:defRPr/>
            </a:pPr>
            <a:r>
              <a:rPr lang="en-US" sz="1600" dirty="0"/>
              <a:t>	there and gets the business end of a spear. </a:t>
            </a:r>
          </a:p>
          <a:p>
            <a:pPr>
              <a:defRPr/>
            </a:pP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3810000"/>
            <a:ext cx="203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to="" calcmode="lin" valueType="num">
                                      <p:cBhvr>
                                        <p:cTn id="7" dur="1" fill="hold"/>
                                        <p:tgtEl>
                                          <p:spTgt spid="327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to="" calcmode="lin" valueType="num">
                                      <p:cBhvr>
                                        <p:cTn id="40" dur="1" fill="hold"/>
                                        <p:tgtEl>
                                          <p:spTgt spid="3">
                                            <p:txEl>
                                              <p:pRg st="6" end="6"/>
                                            </p:txEl>
                                          </p:spTgt>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to="" calcmode="lin" valueType="num">
                                      <p:cBhvr>
                                        <p:cTn id="45" dur="1" fill="hold"/>
                                        <p:tgtEl>
                                          <p:spTgt spid="3">
                                            <p:txEl>
                                              <p:pRg st="7" end="7"/>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to="" calcmode="lin" valueType="num">
                                      <p:cBhvr>
                                        <p:cTn id="48" dur="1" fill="hold"/>
                                        <p:tgtEl>
                                          <p:spTgt spid="3">
                                            <p:txEl>
                                              <p:pRg st="8" end="8"/>
                                            </p:txEl>
                                          </p:spTgt>
                                        </p:tgtEl>
                                        <p:attrNameLst>
                                          <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to="" calcmode="lin" valueType="num">
                                      <p:cBhvr>
                                        <p:cTn id="53" dur="1" fill="hold"/>
                                        <p:tgtEl>
                                          <p:spTgt spid="3">
                                            <p:txEl>
                                              <p:pRg st="9" end="9"/>
                                            </p:txEl>
                                          </p:spTgt>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to="" calcmode="lin" valueType="num">
                                      <p:cBhvr>
                                        <p:cTn id="56" dur="1" fill="hold"/>
                                        <p:tgtEl>
                                          <p:spTgt spid="3">
                                            <p:txEl>
                                              <p:pRg st="10" end="10"/>
                                            </p:txEl>
                                          </p:spTgt>
                                        </p:tgtEl>
                                        <p:attrNameLst>
                                          <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4"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to="" calcmode="lin" valueType="num">
                                      <p:cBhvr>
                                        <p:cTn id="61" dur="1" fill="hold"/>
                                        <p:tgtEl>
                                          <p:spTgt spid="3">
                                            <p:txEl>
                                              <p:pRg st="11" end="11"/>
                                            </p:txEl>
                                          </p:spTgt>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 to="" calcmode="lin" valueType="num">
                                      <p:cBhvr>
                                        <p:cTn id="64"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MCj03085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410200"/>
            <a:ext cx="2005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MCNA0058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81600"/>
            <a:ext cx="11652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a:xfrm>
            <a:off x="533400" y="457200"/>
            <a:ext cx="8077200" cy="622300"/>
          </a:xfrm>
        </p:spPr>
        <p:txBody>
          <a:bodyPr/>
          <a:lstStyle/>
          <a:p>
            <a:pPr eaLnBrk="1" hangingPunct="1">
              <a:defRPr/>
            </a:pPr>
            <a:r>
              <a:rPr lang="en-US" sz="4000" dirty="0"/>
              <a:t>Chapter 1: </a:t>
            </a:r>
            <a:r>
              <a:rPr lang="en-US" sz="3600" dirty="0"/>
              <a:t>“ The Sound of the Shell”</a:t>
            </a:r>
          </a:p>
        </p:txBody>
      </p:sp>
      <p:sp>
        <p:nvSpPr>
          <p:cNvPr id="30723" name="Rectangle 3"/>
          <p:cNvSpPr>
            <a:spLocks noGrp="1" noChangeArrowheads="1"/>
          </p:cNvSpPr>
          <p:nvPr>
            <p:ph type="body" idx="1"/>
          </p:nvPr>
        </p:nvSpPr>
        <p:spPr>
          <a:xfrm>
            <a:off x="609600" y="1295400"/>
            <a:ext cx="8001000" cy="5334000"/>
          </a:xfrm>
        </p:spPr>
        <p:txBody>
          <a:bodyPr/>
          <a:lstStyle/>
          <a:p>
            <a:pPr eaLnBrk="1" hangingPunct="1">
              <a:lnSpc>
                <a:spcPct val="90000"/>
              </a:lnSpc>
              <a:buFontTx/>
              <a:buNone/>
              <a:defRPr/>
            </a:pPr>
            <a:endParaRPr lang="en-US" sz="1400" dirty="0">
              <a:solidFill>
                <a:schemeClr val="folHlink"/>
              </a:solidFill>
            </a:endParaRPr>
          </a:p>
          <a:p>
            <a:pPr eaLnBrk="1" hangingPunct="1">
              <a:lnSpc>
                <a:spcPct val="90000"/>
              </a:lnSpc>
              <a:defRPr/>
            </a:pPr>
            <a:r>
              <a:rPr lang="en-US" sz="2000" dirty="0"/>
              <a:t>Two boys, Piggy and Ralph, making their way through the jungle. </a:t>
            </a:r>
          </a:p>
          <a:p>
            <a:pPr eaLnBrk="1" hangingPunct="1">
              <a:lnSpc>
                <a:spcPct val="90000"/>
              </a:lnSpc>
              <a:defRPr/>
            </a:pPr>
            <a:r>
              <a:rPr lang="en-US" sz="2000" dirty="0"/>
              <a:t>We learn, through their dialogue, that they had been travelling in an airplane with a group of British school children. </a:t>
            </a:r>
          </a:p>
          <a:p>
            <a:pPr lvl="1" eaLnBrk="1" hangingPunct="1">
              <a:lnSpc>
                <a:spcPct val="90000"/>
              </a:lnSpc>
              <a:defRPr/>
            </a:pPr>
            <a:r>
              <a:rPr lang="en-US" sz="1600" dirty="0"/>
              <a:t>The plane had presumably been shot down and crashed on a an island in the Pacific. It is hinted that the rest of the world is at war, and that most of it has been destroyed by nuclear attacks -- possibly explaining that the children were being evacuated.</a:t>
            </a:r>
          </a:p>
          <a:p>
            <a:pPr eaLnBrk="1" hangingPunct="1">
              <a:lnSpc>
                <a:spcPct val="90000"/>
              </a:lnSpc>
              <a:defRPr/>
            </a:pPr>
            <a:r>
              <a:rPr lang="en-US" sz="2000" dirty="0"/>
              <a:t>They make their way to the beach where they find a large conch shell. Using the shell as a horn, Ralph summons any other children that may be on the island. </a:t>
            </a:r>
          </a:p>
          <a:p>
            <a:pPr eaLnBrk="1" hangingPunct="1">
              <a:lnSpc>
                <a:spcPct val="90000"/>
              </a:lnSpc>
              <a:defRPr/>
            </a:pPr>
            <a:r>
              <a:rPr lang="en-US" sz="2000" dirty="0"/>
              <a:t>They begin to come from the jungle and Piggy takes names.</a:t>
            </a:r>
          </a:p>
          <a:p>
            <a:pPr eaLnBrk="1" hangingPunct="1">
              <a:lnSpc>
                <a:spcPct val="90000"/>
              </a:lnSpc>
              <a:defRPr/>
            </a:pPr>
            <a:r>
              <a:rPr lang="en-US" sz="2000" dirty="0"/>
              <a:t>Two marching files of black-clad children approach. </a:t>
            </a:r>
          </a:p>
          <a:p>
            <a:pPr lvl="1" eaLnBrk="1" hangingPunct="1">
              <a:lnSpc>
                <a:spcPct val="90000"/>
              </a:lnSpc>
              <a:defRPr/>
            </a:pPr>
            <a:r>
              <a:rPr lang="en-US" sz="1600" dirty="0"/>
              <a:t>This is the first we see of Jack </a:t>
            </a:r>
            <a:r>
              <a:rPr lang="en-US" sz="1600" dirty="0" err="1"/>
              <a:t>Merridew</a:t>
            </a:r>
            <a:r>
              <a:rPr lang="en-US" sz="1600" dirty="0"/>
              <a:t>.</a:t>
            </a:r>
          </a:p>
          <a:p>
            <a:pPr eaLnBrk="1" hangingPunct="1">
              <a:lnSpc>
                <a:spcPct val="90000"/>
              </a:lnSpc>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to="" calcmode="lin" valueType="num">
                                      <p:cBhvr>
                                        <p:cTn id="7" dur="1" fill="hold"/>
                                        <p:tgtEl>
                                          <p:spTgt spid="3072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 to="" calcmode="lin" valueType="num">
                                      <p:cBhvr>
                                        <p:cTn id="12" dur="1" fill="hold"/>
                                        <p:tgtEl>
                                          <p:spTgt spid="3072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nodeType="clickEffect">
                                  <p:stCondLst>
                                    <p:cond delay="0"/>
                                  </p:stCondLst>
                                  <p:childTnLst>
                                    <p:animScale>
                                      <p:cBhvr>
                                        <p:cTn id="16" dur="2000" fill="hold"/>
                                        <p:tgtEl>
                                          <p:spTgt spid="30724"/>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 to="" calcmode="lin" valueType="num">
                                      <p:cBhvr>
                                        <p:cTn id="21" dur="1" fill="hold"/>
                                        <p:tgtEl>
                                          <p:spTgt spid="30723">
                                            <p:txEl>
                                              <p:pRg st="3" end="3"/>
                                            </p:txEl>
                                          </p:spTgt>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30723">
                                            <p:txEl>
                                              <p:pRg st="4" end="4"/>
                                            </p:txEl>
                                          </p:spTgt>
                                        </p:tgtEl>
                                        <p:attrNameLst>
                                          <p:attrName>style.visibility</p:attrName>
                                        </p:attrNameLst>
                                      </p:cBhvr>
                                      <p:to>
                                        <p:strVal val="visible"/>
                                      </p:to>
                                    </p:set>
                                    <p:anim to="" calcmode="lin" valueType="num">
                                      <p:cBhvr>
                                        <p:cTn id="26" dur="1" fill="hold"/>
                                        <p:tgtEl>
                                          <p:spTgt spid="30723">
                                            <p:txEl>
                                              <p:pRg st="4" end="4"/>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2000" fill="hold"/>
                                        <p:tgtEl>
                                          <p:spTgt spid="30725"/>
                                        </p:tgtEl>
                                      </p:cBhvr>
                                      <p:by x="150000" y="15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30723">
                                            <p:txEl>
                                              <p:pRg st="5" end="5"/>
                                            </p:txEl>
                                          </p:spTgt>
                                        </p:tgtEl>
                                        <p:attrNameLst>
                                          <p:attrName>style.visibility</p:attrName>
                                        </p:attrNameLst>
                                      </p:cBhvr>
                                      <p:to>
                                        <p:strVal val="visible"/>
                                      </p:to>
                                    </p:set>
                                    <p:anim to="" calcmode="lin" valueType="num">
                                      <p:cBhvr>
                                        <p:cTn id="35" dur="1" fill="hold"/>
                                        <p:tgtEl>
                                          <p:spTgt spid="30723">
                                            <p:txEl>
                                              <p:pRg st="5" end="5"/>
                                            </p:txEl>
                                          </p:spTgt>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nodeType="clickEffect">
                                  <p:stCondLst>
                                    <p:cond delay="0"/>
                                  </p:stCondLst>
                                  <p:childTnLst>
                                    <p:set>
                                      <p:cBhvr>
                                        <p:cTn id="39" dur="1" fill="hold">
                                          <p:stCondLst>
                                            <p:cond delay="0"/>
                                          </p:stCondLst>
                                        </p:cTn>
                                        <p:tgtEl>
                                          <p:spTgt spid="30723">
                                            <p:txEl>
                                              <p:pRg st="6" end="6"/>
                                            </p:txEl>
                                          </p:spTgt>
                                        </p:tgtEl>
                                        <p:attrNameLst>
                                          <p:attrName>style.visibility</p:attrName>
                                        </p:attrNameLst>
                                      </p:cBhvr>
                                      <p:to>
                                        <p:strVal val="visible"/>
                                      </p:to>
                                    </p:set>
                                    <p:anim to="" calcmode="lin" valueType="num">
                                      <p:cBhvr>
                                        <p:cTn id="40" dur="1" fill="hold"/>
                                        <p:tgtEl>
                                          <p:spTgt spid="30723">
                                            <p:txEl>
                                              <p:pRg st="6" end="6"/>
                                            </p:txEl>
                                          </p:spTgt>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nodeType="clickEffect">
                                  <p:stCondLst>
                                    <p:cond delay="0"/>
                                  </p:stCondLst>
                                  <p:childTnLst>
                                    <p:set>
                                      <p:cBhvr>
                                        <p:cTn id="44" dur="1" fill="hold">
                                          <p:stCondLst>
                                            <p:cond delay="0"/>
                                          </p:stCondLst>
                                        </p:cTn>
                                        <p:tgtEl>
                                          <p:spTgt spid="30723">
                                            <p:txEl>
                                              <p:pRg st="7" end="7"/>
                                            </p:txEl>
                                          </p:spTgt>
                                        </p:tgtEl>
                                        <p:attrNameLst>
                                          <p:attrName>style.visibility</p:attrName>
                                        </p:attrNameLst>
                                      </p:cBhvr>
                                      <p:to>
                                        <p:strVal val="visible"/>
                                      </p:to>
                                    </p:set>
                                    <p:anim to="" calcmode="lin" valueType="num">
                                      <p:cBhvr>
                                        <p:cTn id="45" dur="1" fill="hold"/>
                                        <p:tgtEl>
                                          <p:spTgt spid="3072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Chapter 12 Continued …</a:t>
            </a:r>
            <a:endParaRPr lang="en-US" dirty="0"/>
          </a:p>
        </p:txBody>
      </p:sp>
      <p:sp>
        <p:nvSpPr>
          <p:cNvPr id="3" name="Content Placeholder 2"/>
          <p:cNvSpPr>
            <a:spLocks noGrp="1"/>
          </p:cNvSpPr>
          <p:nvPr>
            <p:ph idx="1"/>
          </p:nvPr>
        </p:nvSpPr>
        <p:spPr>
          <a:xfrm>
            <a:off x="457200" y="1524000"/>
            <a:ext cx="8229600" cy="4495800"/>
          </a:xfrm>
        </p:spPr>
        <p:txBody>
          <a:bodyPr/>
          <a:lstStyle/>
          <a:p>
            <a:pPr>
              <a:buClr>
                <a:srgbClr val="FFCC00"/>
              </a:buClr>
              <a:defRPr/>
            </a:pPr>
            <a:r>
              <a:rPr lang="en-US" sz="1600" dirty="0">
                <a:solidFill>
                  <a:srgbClr val="FFFFFF"/>
                </a:solidFill>
              </a:rPr>
              <a:t>They set the thicket on fire and Ralph runs into the forest as the line of savages spreads out to begin the sweep of the island.</a:t>
            </a:r>
          </a:p>
          <a:p>
            <a:pPr lvl="1">
              <a:buClr>
                <a:srgbClr val="FFCC00"/>
              </a:buClr>
              <a:defRPr/>
            </a:pPr>
            <a:r>
              <a:rPr lang="en-US" sz="1400" dirty="0">
                <a:solidFill>
                  <a:srgbClr val="FFFFFF"/>
                </a:solidFill>
              </a:rPr>
              <a:t>Deciding that the best option is to hide, Ralph finds the place where Simon used to stay and hunkers down. </a:t>
            </a:r>
          </a:p>
          <a:p>
            <a:pPr>
              <a:buClr>
                <a:srgbClr val="FFCC00"/>
              </a:buClr>
              <a:defRPr/>
            </a:pPr>
            <a:r>
              <a:rPr lang="en-US" sz="1600" dirty="0">
                <a:solidFill>
                  <a:srgbClr val="FFFFFF"/>
                </a:solidFill>
              </a:rPr>
              <a:t>As the line of savages advances, the entire island behind them is burning, but they only seek to catch and kill Ralph. </a:t>
            </a:r>
          </a:p>
          <a:p>
            <a:pPr>
              <a:buClr>
                <a:srgbClr val="FFCC00"/>
              </a:buClr>
              <a:defRPr/>
            </a:pPr>
            <a:r>
              <a:rPr lang="en-US" sz="1600" dirty="0">
                <a:solidFill>
                  <a:srgbClr val="FFFFFF"/>
                </a:solidFill>
              </a:rPr>
              <a:t>The line reaches his hiding spot and Roger peeks under to look. Ralph charges him and runs to the beach, the tribe pursuing. </a:t>
            </a:r>
          </a:p>
          <a:p>
            <a:pPr>
              <a:buClr>
                <a:srgbClr val="FFCC00"/>
              </a:buClr>
              <a:defRPr/>
            </a:pPr>
            <a:r>
              <a:rPr lang="en-US" sz="1600" dirty="0">
                <a:solidFill>
                  <a:srgbClr val="FFFFFF"/>
                </a:solidFill>
              </a:rPr>
              <a:t>He runs past the burning shelters right into a Navy officer.</a:t>
            </a:r>
          </a:p>
          <a:p>
            <a:pPr lvl="1">
              <a:buClr>
                <a:srgbClr val="FFCC00"/>
              </a:buClr>
              <a:defRPr/>
            </a:pPr>
            <a:r>
              <a:rPr lang="en-US" sz="1400" dirty="0">
                <a:solidFill>
                  <a:srgbClr val="FFFFFF"/>
                </a:solidFill>
              </a:rPr>
              <a:t>Ironically, the massive fire and smoke enabled the ship to see them. </a:t>
            </a:r>
          </a:p>
          <a:p>
            <a:pPr>
              <a:buClr>
                <a:srgbClr val="FFCC00"/>
              </a:buClr>
              <a:defRPr/>
            </a:pPr>
            <a:r>
              <a:rPr lang="en-US" sz="1600" dirty="0">
                <a:solidFill>
                  <a:srgbClr val="FFFFFF"/>
                </a:solidFill>
              </a:rPr>
              <a:t>As the boys gather around, the officer comments on how it must be all be fun and games. Some of the boys are crying, realizing what they've done. </a:t>
            </a:r>
          </a:p>
          <a:p>
            <a:pPr>
              <a:buClr>
                <a:srgbClr val="FFCC00"/>
              </a:buClr>
              <a:defRPr/>
            </a:pPr>
            <a:r>
              <a:rPr lang="en-US" sz="1600" dirty="0">
                <a:solidFill>
                  <a:srgbClr val="FFFFFF"/>
                </a:solidFill>
              </a:rPr>
              <a:t>The officer sees the spears and asks, "</a:t>
            </a:r>
            <a:r>
              <a:rPr lang="en-US" sz="1600" dirty="0">
                <a:solidFill>
                  <a:srgbClr val="FF0000"/>
                </a:solidFill>
              </a:rPr>
              <a:t>We saw your smoke. What have been doing? Having a war or something?</a:t>
            </a:r>
            <a:r>
              <a:rPr lang="en-US" sz="1600" dirty="0">
                <a:solidFill>
                  <a:srgbClr val="FFFFFF"/>
                </a:solidFill>
              </a:rPr>
              <a:t>" </a:t>
            </a:r>
          </a:p>
          <a:p>
            <a:pPr>
              <a:buClr>
                <a:srgbClr val="FFCC00"/>
              </a:buClr>
              <a:defRPr/>
            </a:pPr>
            <a:r>
              <a:rPr lang="en-US" sz="1600" dirty="0">
                <a:solidFill>
                  <a:srgbClr val="FFFFFF"/>
                </a:solidFill>
              </a:rPr>
              <a:t>He learns that two children have been killed and they are taken off the island to the waiting cruiser. </a:t>
            </a:r>
          </a:p>
          <a:p>
            <a:pPr>
              <a:buClr>
                <a:srgbClr val="FFCC00"/>
              </a:buClr>
              <a:defRPr/>
            </a:pPr>
            <a:r>
              <a:rPr lang="en-US" sz="1600" dirty="0">
                <a:solidFill>
                  <a:srgbClr val="FFFFFF"/>
                </a:solidFill>
              </a:rPr>
              <a:t>As they are taken away, "...</a:t>
            </a:r>
            <a:r>
              <a:rPr lang="en-US" sz="1600" dirty="0">
                <a:solidFill>
                  <a:srgbClr val="FF0000"/>
                </a:solidFill>
              </a:rPr>
              <a:t>Ralph wept for the end of innocence, the darkness of man's heart, and the fall through the air of the true, wise friend called Piggy</a:t>
            </a:r>
            <a:r>
              <a:rPr lang="en-US" sz="1600" dirty="0">
                <a:solidFill>
                  <a:srgbClr val="FFFFFF"/>
                </a:solidFill>
              </a:rPr>
              <a:t>."</a:t>
            </a:r>
          </a:p>
          <a:p>
            <a:pPr>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33795"/>
                                        </p:tgtEl>
                                        <p:attrNameLst>
                                          <p:attrName>style.visibility</p:attrName>
                                        </p:attrNameLst>
                                      </p:cBhvr>
                                      <p:to>
                                        <p:strVal val="visible"/>
                                      </p:to>
                                    </p:set>
                                    <p:anim to="" calcmode="lin" valueType="num">
                                      <p:cBhvr>
                                        <p:cTn id="57" dur="1" fill="hold"/>
                                        <p:tgtEl>
                                          <p:spTgt spid="337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079500"/>
          </a:xfrm>
        </p:spPr>
        <p:txBody>
          <a:bodyPr/>
          <a:lstStyle/>
          <a:p>
            <a:pPr eaLnBrk="1" hangingPunct="1">
              <a:defRPr/>
            </a:pPr>
            <a:r>
              <a:rPr lang="en-CA" sz="4000" dirty="0"/>
              <a:t>Chapter 1 Continued …</a:t>
            </a:r>
            <a:endParaRPr lang="en-US" sz="4000" dirty="0"/>
          </a:p>
        </p:txBody>
      </p:sp>
      <p:sp>
        <p:nvSpPr>
          <p:cNvPr id="3" name="Content Placeholder 2"/>
          <p:cNvSpPr>
            <a:spLocks noGrp="1"/>
          </p:cNvSpPr>
          <p:nvPr>
            <p:ph idx="1"/>
          </p:nvPr>
        </p:nvSpPr>
        <p:spPr>
          <a:xfrm>
            <a:off x="457200" y="1447800"/>
            <a:ext cx="8229600" cy="4572000"/>
          </a:xfrm>
        </p:spPr>
        <p:txBody>
          <a:bodyPr/>
          <a:lstStyle/>
          <a:p>
            <a:pPr marL="342900" lvl="1" indent="-342900" eaLnBrk="1" hangingPunct="1">
              <a:buClr>
                <a:schemeClr val="hlink"/>
              </a:buClr>
              <a:buSzPct val="120000"/>
              <a:buFontTx/>
              <a:buChar char="•"/>
              <a:defRPr/>
            </a:pPr>
            <a:r>
              <a:rPr lang="en-US" sz="1800" dirty="0"/>
              <a:t>They decide to vote for a chief "to decide things." It is obvious the only two contenders are Jack and Ralph. </a:t>
            </a:r>
          </a:p>
          <a:p>
            <a:pPr marL="342900" lvl="1" indent="-342900" eaLnBrk="1" hangingPunct="1">
              <a:buClr>
                <a:schemeClr val="hlink"/>
              </a:buClr>
              <a:buSzPct val="120000"/>
              <a:buFontTx/>
              <a:buChar char="•"/>
              <a:defRPr/>
            </a:pPr>
            <a:r>
              <a:rPr lang="en-US" sz="1800" dirty="0"/>
              <a:t>Ralph is voted in; he had possession of the conch -- already magical in quality to those present -- and seemed the most able. </a:t>
            </a:r>
          </a:p>
          <a:p>
            <a:pPr marL="742950" lvl="2" indent="-342900" eaLnBrk="1" hangingPunct="1">
              <a:defRPr/>
            </a:pPr>
            <a:r>
              <a:rPr lang="en-US" sz="1200" dirty="0"/>
              <a:t>Jack's black-clad choir are designated as hunters upon Jack's insistence.</a:t>
            </a:r>
            <a:r>
              <a:rPr lang="en-US" sz="1400" dirty="0"/>
              <a:t> </a:t>
            </a:r>
          </a:p>
          <a:p>
            <a:pPr eaLnBrk="1" hangingPunct="1">
              <a:defRPr/>
            </a:pPr>
            <a:r>
              <a:rPr lang="en-US" sz="1800" dirty="0"/>
              <a:t>Ralph's first decision as chief is to send a party out to investigate whether or not they are really on an island. Himself, Jack, and Simon leave to scale the mountain. </a:t>
            </a:r>
          </a:p>
          <a:p>
            <a:pPr eaLnBrk="1" hangingPunct="1">
              <a:defRPr/>
            </a:pPr>
            <a:r>
              <a:rPr lang="en-US" sz="1800" dirty="0"/>
              <a:t>They reach the summit and indeed discovery they are on an island. </a:t>
            </a:r>
          </a:p>
          <a:p>
            <a:pPr eaLnBrk="1" hangingPunct="1">
              <a:defRPr/>
            </a:pPr>
            <a:r>
              <a:rPr lang="en-US" sz="1800" dirty="0"/>
              <a:t>They discover a piglet caught in the underbrush. Jack unsheathes his knife and raises it, ready to let fly -- but he cannot. </a:t>
            </a:r>
          </a:p>
          <a:p>
            <a:pPr lvl="1" eaLnBrk="1" hangingPunct="1">
              <a:defRPr/>
            </a:pPr>
            <a:r>
              <a:rPr lang="en-US" sz="1400" dirty="0"/>
              <a:t>His current nature will not let him spill blood. He is embarrassed and promises that next time he will kill. </a:t>
            </a:r>
          </a:p>
        </p:txBody>
      </p:sp>
      <p:pic>
        <p:nvPicPr>
          <p:cNvPr id="4" name="Picture 6" descr="MCj032559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410200"/>
            <a:ext cx="18510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mph" presetSubtype="0" fill="hold" nodeType="clickEffect">
                                  <p:stCondLst>
                                    <p:cond delay="0"/>
                                  </p:stCondLst>
                                  <p:childTnLst>
                                    <p:animRot by="21600000">
                                      <p:cBhvr>
                                        <p:cTn id="36" dur="2000" fill="hold"/>
                                        <p:tgtEl>
                                          <p:spTgt spid="4"/>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to="" calcmode="lin" valueType="num">
                                      <p:cBhvr>
                                        <p:cTn id="41"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8001000" cy="698500"/>
          </a:xfrm>
        </p:spPr>
        <p:txBody>
          <a:bodyPr/>
          <a:lstStyle/>
          <a:p>
            <a:pPr eaLnBrk="1" hangingPunct="1">
              <a:defRPr/>
            </a:pPr>
            <a:r>
              <a:rPr lang="en-US" sz="4000" dirty="0"/>
              <a:t>Chapter 2: </a:t>
            </a:r>
            <a:r>
              <a:rPr lang="en-US" sz="3600" dirty="0"/>
              <a:t>“Fire on the Mountain”</a:t>
            </a:r>
            <a:r>
              <a:rPr lang="en-US" sz="4000" dirty="0"/>
              <a:t>	</a:t>
            </a:r>
          </a:p>
        </p:txBody>
      </p:sp>
      <p:sp>
        <p:nvSpPr>
          <p:cNvPr id="31747" name="Rectangle 3"/>
          <p:cNvSpPr>
            <a:spLocks noGrp="1" noChangeArrowheads="1"/>
          </p:cNvSpPr>
          <p:nvPr>
            <p:ph type="body" idx="1"/>
          </p:nvPr>
        </p:nvSpPr>
        <p:spPr>
          <a:xfrm>
            <a:off x="381000" y="914400"/>
            <a:ext cx="8229600" cy="5257800"/>
          </a:xfrm>
        </p:spPr>
        <p:txBody>
          <a:bodyPr/>
          <a:lstStyle/>
          <a:p>
            <a:pPr eaLnBrk="1" hangingPunct="1">
              <a:lnSpc>
                <a:spcPct val="80000"/>
              </a:lnSpc>
              <a:defRPr/>
            </a:pPr>
            <a:r>
              <a:rPr lang="en-US" sz="2000" dirty="0"/>
              <a:t>Ralph calls another meeting by blowing on the conch. </a:t>
            </a:r>
          </a:p>
          <a:p>
            <a:pPr lvl="1" eaLnBrk="1" hangingPunct="1">
              <a:lnSpc>
                <a:spcPct val="80000"/>
              </a:lnSpc>
              <a:defRPr/>
            </a:pPr>
            <a:r>
              <a:rPr lang="en-US" sz="1600" dirty="0"/>
              <a:t>He conveys to the group of kids that they are on an island with no grown ups</a:t>
            </a:r>
          </a:p>
          <a:p>
            <a:pPr lvl="1" eaLnBrk="1" hangingPunct="1">
              <a:lnSpc>
                <a:spcPct val="80000"/>
              </a:lnSpc>
              <a:defRPr/>
            </a:pPr>
            <a:r>
              <a:rPr lang="en-US" sz="1600" dirty="0"/>
              <a:t>Jack insists on having an army of hunters and begins talking excitedly about the piglet. No one can talk, unless they’re holding the conch.</a:t>
            </a:r>
          </a:p>
          <a:p>
            <a:pPr eaLnBrk="1" hangingPunct="1">
              <a:lnSpc>
                <a:spcPct val="80000"/>
              </a:lnSpc>
              <a:defRPr/>
            </a:pPr>
            <a:r>
              <a:rPr lang="en-US" sz="2000" dirty="0"/>
              <a:t>Ralph lays down some rules: </a:t>
            </a:r>
          </a:p>
          <a:p>
            <a:pPr lvl="1" eaLnBrk="1" hangingPunct="1">
              <a:lnSpc>
                <a:spcPct val="80000"/>
              </a:lnSpc>
              <a:defRPr/>
            </a:pPr>
            <a:r>
              <a:rPr lang="en-US" sz="1600" dirty="0"/>
              <a:t>First, when someone wishes to speak at an assembly he must hold the conch shell. </a:t>
            </a:r>
          </a:p>
          <a:p>
            <a:pPr lvl="1" eaLnBrk="1" hangingPunct="1">
              <a:lnSpc>
                <a:spcPct val="80000"/>
              </a:lnSpc>
              <a:defRPr/>
            </a:pPr>
            <a:r>
              <a:rPr lang="en-US" sz="1600" dirty="0"/>
              <a:t>The conch begins to symbolize the organization of society and the rules that such a society must uphold to function. </a:t>
            </a:r>
          </a:p>
          <a:p>
            <a:pPr eaLnBrk="1" hangingPunct="1">
              <a:lnSpc>
                <a:spcPct val="80000"/>
              </a:lnSpc>
              <a:defRPr/>
            </a:pPr>
            <a:r>
              <a:rPr lang="en-US" sz="2000" dirty="0"/>
              <a:t>They speak excitedly about their new temporary home, how it is a "good island" and how much fun it will be. </a:t>
            </a:r>
          </a:p>
          <a:p>
            <a:pPr lvl="1" eaLnBrk="1" hangingPunct="1">
              <a:lnSpc>
                <a:spcPct val="80000"/>
              </a:lnSpc>
              <a:defRPr/>
            </a:pPr>
            <a:r>
              <a:rPr lang="en-US" sz="1600" dirty="0"/>
              <a:t>Then, a </a:t>
            </a:r>
            <a:r>
              <a:rPr lang="en-US" sz="1600" dirty="0" err="1"/>
              <a:t>littlun</a:t>
            </a:r>
            <a:r>
              <a:rPr lang="en-US" sz="1600" dirty="0"/>
              <a:t> with a large birthmark on his face steps forward to speak. </a:t>
            </a:r>
          </a:p>
          <a:p>
            <a:pPr lvl="1" eaLnBrk="1" hangingPunct="1">
              <a:lnSpc>
                <a:spcPct val="80000"/>
              </a:lnSpc>
              <a:defRPr/>
            </a:pPr>
            <a:r>
              <a:rPr lang="en-US" sz="1600" dirty="0"/>
              <a:t>The child tells of a "beastie" that he saw in the dark. It looked like </a:t>
            </a:r>
          </a:p>
          <a:p>
            <a:pPr lvl="1" eaLnBrk="1" hangingPunct="1">
              <a:lnSpc>
                <a:spcPct val="80000"/>
              </a:lnSpc>
              <a:buFont typeface="Tahoma" panose="020B0604030504040204" pitchFamily="34" charset="0"/>
              <a:buNone/>
              <a:defRPr/>
            </a:pPr>
            <a:r>
              <a:rPr lang="en-US" sz="1600" dirty="0"/>
              <a:t>	a snake and is the first manifestation of the Beast. </a:t>
            </a:r>
          </a:p>
          <a:p>
            <a:pPr eaLnBrk="1" hangingPunct="1">
              <a:lnSpc>
                <a:spcPct val="80000"/>
              </a:lnSpc>
              <a:defRPr/>
            </a:pPr>
            <a:r>
              <a:rPr lang="en-US" sz="2000" dirty="0"/>
              <a:t>Ralph doesn't think a beast could live on a small island, </a:t>
            </a:r>
          </a:p>
          <a:p>
            <a:pPr eaLnBrk="1" hangingPunct="1">
              <a:lnSpc>
                <a:spcPct val="80000"/>
              </a:lnSpc>
              <a:buFontTx/>
              <a:buNone/>
              <a:defRPr/>
            </a:pPr>
            <a:r>
              <a:rPr lang="en-US" sz="2000" dirty="0"/>
              <a:t>	but he feels himself "facing something ungraspable." </a:t>
            </a:r>
          </a:p>
          <a:p>
            <a:pPr eaLnBrk="1" hangingPunct="1">
              <a:lnSpc>
                <a:spcPct val="80000"/>
              </a:lnSpc>
              <a:defRPr/>
            </a:pPr>
            <a:r>
              <a:rPr lang="en-US" sz="2000" dirty="0"/>
              <a:t>Jack says his hunters will kill the beast if, indeed, it does </a:t>
            </a:r>
          </a:p>
          <a:p>
            <a:pPr eaLnBrk="1" hangingPunct="1">
              <a:lnSpc>
                <a:spcPct val="80000"/>
              </a:lnSpc>
              <a:buFontTx/>
              <a:buNone/>
              <a:defRPr/>
            </a:pPr>
            <a:r>
              <a:rPr lang="en-US" sz="2000" dirty="0"/>
              <a:t>	exist.</a:t>
            </a:r>
          </a:p>
        </p:txBody>
      </p:sp>
      <p:pic>
        <p:nvPicPr>
          <p:cNvPr id="31753" name="Picture 9" descr="MCj037009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51575"/>
            <a:ext cx="12954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MCBD00195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752600"/>
            <a:ext cx="568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lordoftheflie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038600"/>
            <a:ext cx="182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1754"/>
                                        </p:tgtEl>
                                        <p:attrNameLst>
                                          <p:attrName>style.visibility</p:attrName>
                                        </p:attrNameLst>
                                      </p:cBhvr>
                                      <p:to>
                                        <p:strVal val="visible"/>
                                      </p:to>
                                    </p:set>
                                    <p:anim to="" calcmode="lin" valueType="num">
                                      <p:cBhvr>
                                        <p:cTn id="7" dur="1" fill="hold"/>
                                        <p:tgtEl>
                                          <p:spTgt spid="3175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3"/>
                                        </p:tgtEl>
                                        <p:attrNameLst>
                                          <p:attrName>style.visibility</p:attrName>
                                        </p:attrNameLst>
                                      </p:cBhvr>
                                      <p:to>
                                        <p:strVal val="visible"/>
                                      </p:to>
                                    </p:set>
                                    <p:anim to="" calcmode="lin" valueType="num">
                                      <p:cBhvr>
                                        <p:cTn id="10" dur="1" fill="hold"/>
                                        <p:tgtEl>
                                          <p:spTgt spid="31753"/>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6151"/>
                                        </p:tgtEl>
                                        <p:attrNameLst>
                                          <p:attrName>style.visibility</p:attrName>
                                        </p:attrNameLst>
                                      </p:cBhvr>
                                      <p:to>
                                        <p:strVal val="visible"/>
                                      </p:to>
                                    </p:set>
                                    <p:anim to="" calcmode="lin" valueType="num">
                                      <p:cBhvr>
                                        <p:cTn id="15" dur="1" fill="hold"/>
                                        <p:tgtEl>
                                          <p:spTgt spid="615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31747">
                                            <p:txEl>
                                              <p:pRg st="0" end="0"/>
                                            </p:txEl>
                                          </p:spTgt>
                                        </p:tgtEl>
                                        <p:attrNameLst>
                                          <p:attrName>style.visibility</p:attrName>
                                        </p:attrNameLst>
                                      </p:cBhvr>
                                      <p:to>
                                        <p:strVal val="visible"/>
                                      </p:to>
                                    </p:set>
                                    <p:anim to="" calcmode="lin" valueType="num">
                                      <p:cBhvr>
                                        <p:cTn id="20" dur="1" fill="hold"/>
                                        <p:tgtEl>
                                          <p:spTgt spid="31747">
                                            <p:txEl>
                                              <p:pRg st="0" end="0"/>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31747">
                                            <p:txEl>
                                              <p:pRg st="1" end="1"/>
                                            </p:txEl>
                                          </p:spTgt>
                                        </p:tgtEl>
                                        <p:attrNameLst>
                                          <p:attrName>style.visibility</p:attrName>
                                        </p:attrNameLst>
                                      </p:cBhvr>
                                      <p:to>
                                        <p:strVal val="visible"/>
                                      </p:to>
                                    </p:set>
                                    <p:anim to="" calcmode="lin" valueType="num">
                                      <p:cBhvr>
                                        <p:cTn id="25" dur="1" fill="hold"/>
                                        <p:tgtEl>
                                          <p:spTgt spid="31747">
                                            <p:txEl>
                                              <p:pRg st="1" end="1"/>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nodeType="clickEffect">
                                  <p:stCondLst>
                                    <p:cond delay="0"/>
                                  </p:stCondLst>
                                  <p:childTnLst>
                                    <p:set>
                                      <p:cBhvr>
                                        <p:cTn id="29" dur="1" fill="hold">
                                          <p:stCondLst>
                                            <p:cond delay="0"/>
                                          </p:stCondLst>
                                        </p:cTn>
                                        <p:tgtEl>
                                          <p:spTgt spid="31747">
                                            <p:txEl>
                                              <p:pRg st="2" end="2"/>
                                            </p:txEl>
                                          </p:spTgt>
                                        </p:tgtEl>
                                        <p:attrNameLst>
                                          <p:attrName>style.visibility</p:attrName>
                                        </p:attrNameLst>
                                      </p:cBhvr>
                                      <p:to>
                                        <p:strVal val="visible"/>
                                      </p:to>
                                    </p:set>
                                    <p:anim to="" calcmode="lin" valueType="num">
                                      <p:cBhvr>
                                        <p:cTn id="30" dur="1" fill="hold"/>
                                        <p:tgtEl>
                                          <p:spTgt spid="31747">
                                            <p:txEl>
                                              <p:pRg st="2" end="2"/>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31747">
                                            <p:txEl>
                                              <p:pRg st="3" end="3"/>
                                            </p:txEl>
                                          </p:spTgt>
                                        </p:tgtEl>
                                        <p:attrNameLst>
                                          <p:attrName>style.visibility</p:attrName>
                                        </p:attrNameLst>
                                      </p:cBhvr>
                                      <p:to>
                                        <p:strVal val="visible"/>
                                      </p:to>
                                    </p:set>
                                    <p:anim to="" calcmode="lin" valueType="num">
                                      <p:cBhvr>
                                        <p:cTn id="35" dur="1" fill="hold"/>
                                        <p:tgtEl>
                                          <p:spTgt spid="31747">
                                            <p:txEl>
                                              <p:pRg st="3" end="3"/>
                                            </p:txEl>
                                          </p:spTgt>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nodeType="clickEffect">
                                  <p:stCondLst>
                                    <p:cond delay="0"/>
                                  </p:stCondLst>
                                  <p:childTnLst>
                                    <p:set>
                                      <p:cBhvr>
                                        <p:cTn id="39" dur="1" fill="hold">
                                          <p:stCondLst>
                                            <p:cond delay="0"/>
                                          </p:stCondLst>
                                        </p:cTn>
                                        <p:tgtEl>
                                          <p:spTgt spid="31747">
                                            <p:txEl>
                                              <p:pRg st="4" end="4"/>
                                            </p:txEl>
                                          </p:spTgt>
                                        </p:tgtEl>
                                        <p:attrNameLst>
                                          <p:attrName>style.visibility</p:attrName>
                                        </p:attrNameLst>
                                      </p:cBhvr>
                                      <p:to>
                                        <p:strVal val="visible"/>
                                      </p:to>
                                    </p:set>
                                    <p:anim to="" calcmode="lin" valueType="num">
                                      <p:cBhvr>
                                        <p:cTn id="40" dur="1" fill="hold"/>
                                        <p:tgtEl>
                                          <p:spTgt spid="31747">
                                            <p:txEl>
                                              <p:pRg st="4" end="4"/>
                                            </p:txEl>
                                          </p:spTgt>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nodeType="clickEffect">
                                  <p:stCondLst>
                                    <p:cond delay="0"/>
                                  </p:stCondLst>
                                  <p:childTnLst>
                                    <p:set>
                                      <p:cBhvr>
                                        <p:cTn id="44" dur="1" fill="hold">
                                          <p:stCondLst>
                                            <p:cond delay="0"/>
                                          </p:stCondLst>
                                        </p:cTn>
                                        <p:tgtEl>
                                          <p:spTgt spid="31747">
                                            <p:txEl>
                                              <p:pRg st="5" end="5"/>
                                            </p:txEl>
                                          </p:spTgt>
                                        </p:tgtEl>
                                        <p:attrNameLst>
                                          <p:attrName>style.visibility</p:attrName>
                                        </p:attrNameLst>
                                      </p:cBhvr>
                                      <p:to>
                                        <p:strVal val="visible"/>
                                      </p:to>
                                    </p:set>
                                    <p:anim to="" calcmode="lin" valueType="num">
                                      <p:cBhvr>
                                        <p:cTn id="45" dur="1" fill="hold"/>
                                        <p:tgtEl>
                                          <p:spTgt spid="31747">
                                            <p:txEl>
                                              <p:pRg st="5" end="5"/>
                                            </p:txEl>
                                          </p:spTgt>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nodeType="clickEffect">
                                  <p:stCondLst>
                                    <p:cond delay="0"/>
                                  </p:stCondLst>
                                  <p:childTnLst>
                                    <p:set>
                                      <p:cBhvr>
                                        <p:cTn id="49" dur="1" fill="hold">
                                          <p:stCondLst>
                                            <p:cond delay="0"/>
                                          </p:stCondLst>
                                        </p:cTn>
                                        <p:tgtEl>
                                          <p:spTgt spid="31747">
                                            <p:txEl>
                                              <p:pRg st="6" end="6"/>
                                            </p:txEl>
                                          </p:spTgt>
                                        </p:tgtEl>
                                        <p:attrNameLst>
                                          <p:attrName>style.visibility</p:attrName>
                                        </p:attrNameLst>
                                      </p:cBhvr>
                                      <p:to>
                                        <p:strVal val="visible"/>
                                      </p:to>
                                    </p:set>
                                    <p:anim to="" calcmode="lin" valueType="num">
                                      <p:cBhvr>
                                        <p:cTn id="50" dur="1" fill="hold"/>
                                        <p:tgtEl>
                                          <p:spTgt spid="31747">
                                            <p:txEl>
                                              <p:pRg st="6" end="6"/>
                                            </p:txEl>
                                          </p:spTgt>
                                        </p:tgtEl>
                                        <p:attrNameLst>
                                          <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4" presetClass="entr" presetSubtype="0" fill="hold" nodeType="clickEffect">
                                  <p:stCondLst>
                                    <p:cond delay="0"/>
                                  </p:stCondLst>
                                  <p:childTnLst>
                                    <p:set>
                                      <p:cBhvr>
                                        <p:cTn id="54" dur="1" fill="hold">
                                          <p:stCondLst>
                                            <p:cond delay="0"/>
                                          </p:stCondLst>
                                        </p:cTn>
                                        <p:tgtEl>
                                          <p:spTgt spid="31747">
                                            <p:txEl>
                                              <p:pRg st="7" end="7"/>
                                            </p:txEl>
                                          </p:spTgt>
                                        </p:tgtEl>
                                        <p:attrNameLst>
                                          <p:attrName>style.visibility</p:attrName>
                                        </p:attrNameLst>
                                      </p:cBhvr>
                                      <p:to>
                                        <p:strVal val="visible"/>
                                      </p:to>
                                    </p:set>
                                    <p:anim to="" calcmode="lin" valueType="num">
                                      <p:cBhvr>
                                        <p:cTn id="55" dur="1" fill="hold"/>
                                        <p:tgtEl>
                                          <p:spTgt spid="31747">
                                            <p:txEl>
                                              <p:pRg st="7" end="7"/>
                                            </p:txEl>
                                          </p:spTgt>
                                        </p:tgtEl>
                                        <p:attrNameLst>
                                          <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presetSubtype="0" fill="hold" nodeType="clickEffect">
                                  <p:stCondLst>
                                    <p:cond delay="0"/>
                                  </p:stCondLst>
                                  <p:childTnLst>
                                    <p:set>
                                      <p:cBhvr>
                                        <p:cTn id="59" dur="1" fill="hold">
                                          <p:stCondLst>
                                            <p:cond delay="0"/>
                                          </p:stCondLst>
                                        </p:cTn>
                                        <p:tgtEl>
                                          <p:spTgt spid="31747">
                                            <p:txEl>
                                              <p:pRg st="8" end="8"/>
                                            </p:txEl>
                                          </p:spTgt>
                                        </p:tgtEl>
                                        <p:attrNameLst>
                                          <p:attrName>style.visibility</p:attrName>
                                        </p:attrNameLst>
                                      </p:cBhvr>
                                      <p:to>
                                        <p:strVal val="visible"/>
                                      </p:to>
                                    </p:set>
                                    <p:anim to="" calcmode="lin" valueType="num">
                                      <p:cBhvr>
                                        <p:cTn id="60" dur="1" fill="hold"/>
                                        <p:tgtEl>
                                          <p:spTgt spid="31747">
                                            <p:txEl>
                                              <p:pRg st="8" end="8"/>
                                            </p:txEl>
                                          </p:spTgt>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31747">
                                            <p:txEl>
                                              <p:pRg st="9" end="9"/>
                                            </p:txEl>
                                          </p:spTgt>
                                        </p:tgtEl>
                                        <p:attrNameLst>
                                          <p:attrName>style.visibility</p:attrName>
                                        </p:attrNameLst>
                                      </p:cBhvr>
                                      <p:to>
                                        <p:strVal val="visible"/>
                                      </p:to>
                                    </p:set>
                                    <p:anim to="" calcmode="lin" valueType="num">
                                      <p:cBhvr>
                                        <p:cTn id="63" dur="1" fill="hold"/>
                                        <p:tgtEl>
                                          <p:spTgt spid="31747">
                                            <p:txEl>
                                              <p:pRg st="9" end="9"/>
                                            </p:txEl>
                                          </p:spTgt>
                                        </p:tgtEl>
                                        <p:attrNameLst>
                                          <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nodeType="clickEffect">
                                  <p:stCondLst>
                                    <p:cond delay="0"/>
                                  </p:stCondLst>
                                  <p:childTnLst>
                                    <p:set>
                                      <p:cBhvr>
                                        <p:cTn id="67" dur="1" fill="hold">
                                          <p:stCondLst>
                                            <p:cond delay="0"/>
                                          </p:stCondLst>
                                        </p:cTn>
                                        <p:tgtEl>
                                          <p:spTgt spid="31747">
                                            <p:txEl>
                                              <p:pRg st="10" end="10"/>
                                            </p:txEl>
                                          </p:spTgt>
                                        </p:tgtEl>
                                        <p:attrNameLst>
                                          <p:attrName>style.visibility</p:attrName>
                                        </p:attrNameLst>
                                      </p:cBhvr>
                                      <p:to>
                                        <p:strVal val="visible"/>
                                      </p:to>
                                    </p:set>
                                    <p:anim to="" calcmode="lin" valueType="num">
                                      <p:cBhvr>
                                        <p:cTn id="68" dur="1" fill="hold"/>
                                        <p:tgtEl>
                                          <p:spTgt spid="31747">
                                            <p:txEl>
                                              <p:pRg st="10" end="10"/>
                                            </p:txEl>
                                          </p:spTgt>
                                        </p:tgtEl>
                                        <p:attrNameLst>
                                          <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31747">
                                            <p:txEl>
                                              <p:pRg st="11" end="11"/>
                                            </p:txEl>
                                          </p:spTgt>
                                        </p:tgtEl>
                                        <p:attrNameLst>
                                          <p:attrName>style.visibility</p:attrName>
                                        </p:attrNameLst>
                                      </p:cBhvr>
                                      <p:to>
                                        <p:strVal val="visible"/>
                                      </p:to>
                                    </p:set>
                                    <p:anim to="" calcmode="lin" valueType="num">
                                      <p:cBhvr>
                                        <p:cTn id="71" dur="1" fill="hold"/>
                                        <p:tgtEl>
                                          <p:spTgt spid="31747">
                                            <p:txEl>
                                              <p:pRg st="11" end="11"/>
                                            </p:txEl>
                                          </p:spTgt>
                                        </p:tgtEl>
                                        <p:attrNameLst>
                                          <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4" presetClass="entr" presetSubtype="0" fill="hold" nodeType="clickEffect">
                                  <p:stCondLst>
                                    <p:cond delay="0"/>
                                  </p:stCondLst>
                                  <p:childTnLst>
                                    <p:set>
                                      <p:cBhvr>
                                        <p:cTn id="75" dur="1" fill="hold">
                                          <p:stCondLst>
                                            <p:cond delay="0"/>
                                          </p:stCondLst>
                                        </p:cTn>
                                        <p:tgtEl>
                                          <p:spTgt spid="31747">
                                            <p:txEl>
                                              <p:pRg st="12" end="12"/>
                                            </p:txEl>
                                          </p:spTgt>
                                        </p:tgtEl>
                                        <p:attrNameLst>
                                          <p:attrName>style.visibility</p:attrName>
                                        </p:attrNameLst>
                                      </p:cBhvr>
                                      <p:to>
                                        <p:strVal val="visible"/>
                                      </p:to>
                                    </p:set>
                                    <p:anim to="" calcmode="lin" valueType="num">
                                      <p:cBhvr>
                                        <p:cTn id="76" dur="1" fill="hold"/>
                                        <p:tgtEl>
                                          <p:spTgt spid="31747">
                                            <p:txEl>
                                              <p:pRg st="12" end="12"/>
                                            </p:txEl>
                                          </p:spTgt>
                                        </p:tgtEl>
                                        <p:attrNameLst>
                                          <p:attrName/>
                                        </p:attrNameLst>
                                      </p:cBhvr>
                                    </p:anim>
                                  </p:childTnLst>
                                </p:cTn>
                              </p:par>
                              <p:par>
                                <p:cTn id="77" presetID="24" presetClass="entr" presetSubtype="0" fill="hold" nodeType="withEffect">
                                  <p:stCondLst>
                                    <p:cond delay="0"/>
                                  </p:stCondLst>
                                  <p:childTnLst>
                                    <p:set>
                                      <p:cBhvr>
                                        <p:cTn id="78" dur="1" fill="hold">
                                          <p:stCondLst>
                                            <p:cond delay="0"/>
                                          </p:stCondLst>
                                        </p:cTn>
                                        <p:tgtEl>
                                          <p:spTgt spid="31747">
                                            <p:txEl>
                                              <p:pRg st="13" end="13"/>
                                            </p:txEl>
                                          </p:spTgt>
                                        </p:tgtEl>
                                        <p:attrNameLst>
                                          <p:attrName>style.visibility</p:attrName>
                                        </p:attrNameLst>
                                      </p:cBhvr>
                                      <p:to>
                                        <p:strVal val="visible"/>
                                      </p:to>
                                    </p:set>
                                    <p:anim to="" calcmode="lin" valueType="num">
                                      <p:cBhvr>
                                        <p:cTn id="79" dur="1" fill="hold"/>
                                        <p:tgtEl>
                                          <p:spTgt spid="31747">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03300"/>
          </a:xfrm>
        </p:spPr>
        <p:txBody>
          <a:bodyPr/>
          <a:lstStyle/>
          <a:p>
            <a:pPr eaLnBrk="1" hangingPunct="1">
              <a:defRPr/>
            </a:pPr>
            <a:r>
              <a:rPr lang="en-CA" sz="4000" dirty="0"/>
              <a:t>Chapter 2 Continued …</a:t>
            </a:r>
            <a:endParaRPr lang="en-US" sz="4000" dirty="0"/>
          </a:p>
        </p:txBody>
      </p:sp>
      <p:sp>
        <p:nvSpPr>
          <p:cNvPr id="3" name="Content Placeholder 2"/>
          <p:cNvSpPr>
            <a:spLocks noGrp="1"/>
          </p:cNvSpPr>
          <p:nvPr>
            <p:ph idx="1"/>
          </p:nvPr>
        </p:nvSpPr>
        <p:spPr>
          <a:xfrm>
            <a:off x="304800" y="1219200"/>
            <a:ext cx="8534400" cy="4800600"/>
          </a:xfrm>
        </p:spPr>
        <p:txBody>
          <a:bodyPr/>
          <a:lstStyle/>
          <a:p>
            <a:pPr eaLnBrk="1" hangingPunct="1">
              <a:defRPr/>
            </a:pPr>
            <a:r>
              <a:rPr lang="en-US" sz="1800" dirty="0"/>
              <a:t>Ralph then introduces another prevailing symbol of the novel: the signal fire. </a:t>
            </a:r>
          </a:p>
          <a:p>
            <a:pPr lvl="1" eaLnBrk="1" hangingPunct="1">
              <a:defRPr/>
            </a:pPr>
            <a:r>
              <a:rPr lang="en-US" sz="1400" dirty="0"/>
              <a:t>He will make it paramount that a signal fire be maintained to aid in their rescue. At mention of creating such a fire at the top of the mountain, the children become excited and rush off, lead by Jack, to the summit to see if they can complete such a task. </a:t>
            </a:r>
          </a:p>
          <a:p>
            <a:pPr eaLnBrk="1" hangingPunct="1">
              <a:defRPr/>
            </a:pPr>
            <a:r>
              <a:rPr lang="en-US" sz="1800" dirty="0"/>
              <a:t>A huge pile of gathered wood is made on the top of the mountain. Jack, against Piggy's protest, grabs his specs to light the fire with. </a:t>
            </a:r>
          </a:p>
          <a:p>
            <a:pPr eaLnBrk="1" hangingPunct="1">
              <a:defRPr/>
            </a:pPr>
            <a:r>
              <a:rPr lang="en-US" sz="1800" dirty="0"/>
              <a:t>The group of hunters are divided up to take shifts keeping the fire going. It is then noticed that the sparks from the now-dead fire have ignited half the forest below the mountain. </a:t>
            </a:r>
          </a:p>
          <a:p>
            <a:pPr eaLnBrk="1" hangingPunct="1">
              <a:defRPr/>
            </a:pPr>
            <a:r>
              <a:rPr lang="en-US" sz="1800" dirty="0"/>
              <a:t>Piggy speaks out against the group's immaturity. He tells them that they ought to be more responsible, they don't even know how many kids are on the island. Jack argues against him. </a:t>
            </a:r>
          </a:p>
          <a:p>
            <a:pPr eaLnBrk="1" hangingPunct="1">
              <a:defRPr/>
            </a:pPr>
            <a:r>
              <a:rPr lang="en-US" sz="1800" dirty="0"/>
              <a:t>Piggy points to the inferno and asks where the boy with the birthmark is. Nobody knows he has been killed by the fire. He is the first to die and the boys can only stare at the fire, marveling with horror at what they have done.</a:t>
            </a:r>
          </a:p>
        </p:txBody>
      </p:sp>
      <p:pic>
        <p:nvPicPr>
          <p:cNvPr id="4" name="Picture 4" descr="MMj023635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2484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Mj023635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248400"/>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Mj023635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Mj023635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248400"/>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Mj023635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mph" presetSubtype="0" fill="hold" nodeType="clickEffect">
                                  <p:stCondLst>
                                    <p:cond delay="0"/>
                                  </p:stCondLst>
                                  <p:childTnLst>
                                    <p:animScale>
                                      <p:cBhvr>
                                        <p:cTn id="21" dur="2000" fill="hold"/>
                                        <p:tgtEl>
                                          <p:spTgt spid="4"/>
                                        </p:tgtEl>
                                      </p:cBhvr>
                                      <p:by x="150000" y="150000"/>
                                    </p:animScale>
                                  </p:childTnLst>
                                </p:cTn>
                              </p:par>
                              <p:par>
                                <p:cTn id="22" presetID="6" presetClass="emph" presetSubtype="0" fill="hold" nodeType="withEffect">
                                  <p:stCondLst>
                                    <p:cond delay="0"/>
                                  </p:stCondLst>
                                  <p:childTnLst>
                                    <p:animScale>
                                      <p:cBhvr>
                                        <p:cTn id="23" dur="2000" fill="hold"/>
                                        <p:tgtEl>
                                          <p:spTgt spid="5"/>
                                        </p:tgtEl>
                                      </p:cBhvr>
                                      <p:by x="150000" y="150000"/>
                                    </p:animScale>
                                  </p:childTnLst>
                                </p:cTn>
                              </p:par>
                              <p:par>
                                <p:cTn id="24" presetID="6" presetClass="emph" presetSubtype="0" fill="hold" nodeType="withEffect">
                                  <p:stCondLst>
                                    <p:cond delay="0"/>
                                  </p:stCondLst>
                                  <p:childTnLst>
                                    <p:animScale>
                                      <p:cBhvr>
                                        <p:cTn id="25" dur="2000" fill="hold"/>
                                        <p:tgtEl>
                                          <p:spTgt spid="6"/>
                                        </p:tgtEl>
                                      </p:cBhvr>
                                      <p:by x="150000" y="150000"/>
                                    </p:animScale>
                                  </p:childTnLst>
                                </p:cTn>
                              </p:par>
                              <p:par>
                                <p:cTn id="26" presetID="6" presetClass="emph" presetSubtype="0" fill="hold" nodeType="withEffect">
                                  <p:stCondLst>
                                    <p:cond delay="0"/>
                                  </p:stCondLst>
                                  <p:childTnLst>
                                    <p:animScale>
                                      <p:cBhvr>
                                        <p:cTn id="27" dur="2000" fill="hold"/>
                                        <p:tgtEl>
                                          <p:spTgt spid="7"/>
                                        </p:tgtEl>
                                      </p:cBhvr>
                                      <p:by x="150000" y="150000"/>
                                    </p:animScale>
                                  </p:childTnLst>
                                </p:cTn>
                              </p:par>
                              <p:par>
                                <p:cTn id="28" presetID="6" presetClass="emph" presetSubtype="0" fill="hold" nodeType="withEffect">
                                  <p:stCondLst>
                                    <p:cond delay="0"/>
                                  </p:stCondLst>
                                  <p:childTnLst>
                                    <p:animScale>
                                      <p:cBhvr>
                                        <p:cTn id="29" dur="2000" fill="hold"/>
                                        <p:tgtEl>
                                          <p:spTgt spid="8"/>
                                        </p:tgtEl>
                                      </p:cBhvr>
                                      <p:by x="150000" y="15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to="" calcmode="lin" valueType="num">
                                      <p:cBhvr>
                                        <p:cTn id="34" dur="1" fill="hold"/>
                                        <p:tgtEl>
                                          <p:spTgt spid="3">
                                            <p:txEl>
                                              <p:pRg st="3" end="3"/>
                                            </p:txEl>
                                          </p:spTgt>
                                        </p:tgtEl>
                                        <p:attrNameLst>
                                          <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to="" calcmode="lin" valueType="num">
                                      <p:cBhvr>
                                        <p:cTn id="39" dur="1" fill="hold"/>
                                        <p:tgtEl>
                                          <p:spTgt spid="3">
                                            <p:txEl>
                                              <p:pRg st="4" end="4"/>
                                            </p:txEl>
                                          </p:spTgt>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to="" calcmode="lin" valueType="num">
                                      <p:cBhvr>
                                        <p:cTn id="44"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92100"/>
            <a:ext cx="8229600" cy="850900"/>
          </a:xfrm>
        </p:spPr>
        <p:txBody>
          <a:bodyPr/>
          <a:lstStyle/>
          <a:p>
            <a:pPr eaLnBrk="1" hangingPunct="1">
              <a:defRPr/>
            </a:pPr>
            <a:r>
              <a:rPr lang="en-US" sz="4000" dirty="0"/>
              <a:t>Chapter 3: </a:t>
            </a:r>
            <a:r>
              <a:rPr lang="en-US" sz="3600" dirty="0"/>
              <a:t>“Huts on the Beach”</a:t>
            </a:r>
          </a:p>
        </p:txBody>
      </p:sp>
      <p:sp>
        <p:nvSpPr>
          <p:cNvPr id="32771" name="Rectangle 3"/>
          <p:cNvSpPr>
            <a:spLocks noGrp="1" noChangeArrowheads="1"/>
          </p:cNvSpPr>
          <p:nvPr>
            <p:ph type="body" idx="1"/>
          </p:nvPr>
        </p:nvSpPr>
        <p:spPr>
          <a:xfrm>
            <a:off x="457200" y="1143000"/>
            <a:ext cx="8229600" cy="5181600"/>
          </a:xfrm>
        </p:spPr>
        <p:txBody>
          <a:bodyPr/>
          <a:lstStyle/>
          <a:p>
            <a:pPr>
              <a:defRPr/>
            </a:pPr>
            <a:r>
              <a:rPr lang="en-US" sz="1400" dirty="0"/>
              <a:t>The chapter begins many days, possibly weeks, after the fire on the mountain. </a:t>
            </a:r>
          </a:p>
          <a:p>
            <a:pPr>
              <a:defRPr/>
            </a:pPr>
            <a:r>
              <a:rPr lang="en-US" sz="1400" dirty="0"/>
              <a:t>Jack is hunting for pigs and has become good at tracking them, but has not killed one as yet. He comes back to the beach where Ralph and Simon are trying to build a hut. </a:t>
            </a:r>
          </a:p>
          <a:p>
            <a:pPr>
              <a:defRPr/>
            </a:pPr>
            <a:r>
              <a:rPr lang="en-US" sz="1400" dirty="0"/>
              <a:t>Two rickety huts have already been constructed and this last one is not turning out so well. </a:t>
            </a:r>
          </a:p>
          <a:p>
            <a:pPr>
              <a:defRPr/>
            </a:pPr>
            <a:r>
              <a:rPr lang="en-US" sz="1400" dirty="0"/>
              <a:t>Ralph complains to Jack how the kids don't help; they are bathing or eating fruit in the forest instead. </a:t>
            </a:r>
          </a:p>
          <a:p>
            <a:pPr>
              <a:defRPr/>
            </a:pPr>
            <a:r>
              <a:rPr lang="en-US" sz="1400" dirty="0"/>
              <a:t>Jack and Ralph have a small argument about whether building huts is more important than hunting. This is the first of many disputes they will have. </a:t>
            </a:r>
          </a:p>
          <a:p>
            <a:pPr>
              <a:defRPr/>
            </a:pPr>
            <a:r>
              <a:rPr lang="en-US" sz="1400" dirty="0"/>
              <a:t>The subject of the beastie comes up again. Many of the </a:t>
            </a:r>
            <a:r>
              <a:rPr lang="en-US" sz="1400" dirty="0" err="1"/>
              <a:t>littluns</a:t>
            </a:r>
            <a:r>
              <a:rPr lang="en-US" sz="1400" dirty="0"/>
              <a:t> are frightened of it, which is why they are building huts. </a:t>
            </a:r>
          </a:p>
          <a:p>
            <a:pPr lvl="1">
              <a:defRPr/>
            </a:pPr>
            <a:r>
              <a:rPr lang="en-US" sz="1400" dirty="0"/>
              <a:t>Jack comments that when he is alone hunting he feels he is, "not hunting, but being hunted... As though something is behind you all the time in the jungle."</a:t>
            </a:r>
          </a:p>
          <a:p>
            <a:pPr>
              <a:defRPr/>
            </a:pPr>
            <a:r>
              <a:rPr lang="en-US" sz="1400" dirty="0"/>
              <a:t>Simon wanders into the jungle, helps the </a:t>
            </a:r>
            <a:r>
              <a:rPr lang="en-US" sz="1400" dirty="0" err="1"/>
              <a:t>littluns</a:t>
            </a:r>
            <a:r>
              <a:rPr lang="en-US" sz="1400" dirty="0"/>
              <a:t> pick fruit, and then walks deeper into the forest and eventually finds a thick jungle glade, a peaceful, beautiful open space full of flowers, birds, and butterflies. </a:t>
            </a:r>
          </a:p>
          <a:p>
            <a:pPr>
              <a:defRPr/>
            </a:pPr>
            <a:r>
              <a:rPr lang="en-US" sz="1400" dirty="0"/>
              <a:t>He looks around to make sure that he is alone, then sits down to take in the scene, marveling at the abundance and beauty of life that surrounds him..</a:t>
            </a:r>
          </a:p>
          <a:p>
            <a:pPr eaLnBrk="1" hangingPunct="1">
              <a:buFontTx/>
              <a:buNone/>
              <a:defRPr/>
            </a:pPr>
            <a:endParaRPr lang="en-US"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0292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to="" calcmode="lin" valueType="num">
                                      <p:cBhvr>
                                        <p:cTn id="7" dur="1" fill="hold"/>
                                        <p:tgtEl>
                                          <p:spTgt spid="327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 to="" calcmode="lin" valueType="num">
                                      <p:cBhvr>
                                        <p:cTn id="12" dur="1" fill="hold"/>
                                        <p:tgtEl>
                                          <p:spTgt spid="327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to="" calcmode="lin" valueType="num">
                                      <p:cBhvr>
                                        <p:cTn id="17" dur="1" fill="hold"/>
                                        <p:tgtEl>
                                          <p:spTgt spid="3277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 to="" calcmode="lin" valueType="num">
                                      <p:cBhvr>
                                        <p:cTn id="22" dur="1" fill="hold"/>
                                        <p:tgtEl>
                                          <p:spTgt spid="8197"/>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 to="" calcmode="lin" valueType="num">
                                      <p:cBhvr>
                                        <p:cTn id="27" dur="1" fill="hold"/>
                                        <p:tgtEl>
                                          <p:spTgt spid="32771">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2771">
                                            <p:txEl>
                                              <p:pRg st="4" end="4"/>
                                            </p:txEl>
                                          </p:spTgt>
                                        </p:tgtEl>
                                        <p:attrNameLst>
                                          <p:attrName>style.visibility</p:attrName>
                                        </p:attrNameLst>
                                      </p:cBhvr>
                                      <p:to>
                                        <p:strVal val="visible"/>
                                      </p:to>
                                    </p:set>
                                    <p:anim to="" calcmode="lin" valueType="num">
                                      <p:cBhvr>
                                        <p:cTn id="32" dur="1" fill="hold"/>
                                        <p:tgtEl>
                                          <p:spTgt spid="32771">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to="" calcmode="lin" valueType="num">
                                      <p:cBhvr>
                                        <p:cTn id="37" dur="1" fill="hold"/>
                                        <p:tgtEl>
                                          <p:spTgt spid="32771">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2771">
                                            <p:txEl>
                                              <p:pRg st="6" end="6"/>
                                            </p:txEl>
                                          </p:spTgt>
                                        </p:tgtEl>
                                        <p:attrNameLst>
                                          <p:attrName>style.visibility</p:attrName>
                                        </p:attrNameLst>
                                      </p:cBhvr>
                                      <p:to>
                                        <p:strVal val="visible"/>
                                      </p:to>
                                    </p:set>
                                    <p:anim to="" calcmode="lin" valueType="num">
                                      <p:cBhvr>
                                        <p:cTn id="42" dur="1" fill="hold"/>
                                        <p:tgtEl>
                                          <p:spTgt spid="32771">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2771">
                                            <p:txEl>
                                              <p:pRg st="7" end="7"/>
                                            </p:txEl>
                                          </p:spTgt>
                                        </p:tgtEl>
                                        <p:attrNameLst>
                                          <p:attrName>style.visibility</p:attrName>
                                        </p:attrNameLst>
                                      </p:cBhvr>
                                      <p:to>
                                        <p:strVal val="visible"/>
                                      </p:to>
                                    </p:set>
                                    <p:anim to="" calcmode="lin" valueType="num">
                                      <p:cBhvr>
                                        <p:cTn id="47" dur="1" fill="hold"/>
                                        <p:tgtEl>
                                          <p:spTgt spid="32771">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32771">
                                            <p:txEl>
                                              <p:pRg st="8" end="8"/>
                                            </p:txEl>
                                          </p:spTgt>
                                        </p:tgtEl>
                                        <p:attrNameLst>
                                          <p:attrName>style.visibility</p:attrName>
                                        </p:attrNameLst>
                                      </p:cBhvr>
                                      <p:to>
                                        <p:strVal val="visible"/>
                                      </p:to>
                                    </p:set>
                                    <p:anim to="" calcmode="lin" valueType="num">
                                      <p:cBhvr>
                                        <p:cTn id="52" dur="1" fill="hold"/>
                                        <p:tgtEl>
                                          <p:spTgt spid="3277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3200" dirty="0"/>
              <a:t>Chapter 4: “Painted Faces and Long Hair”</a:t>
            </a:r>
          </a:p>
        </p:txBody>
      </p:sp>
      <p:sp>
        <p:nvSpPr>
          <p:cNvPr id="33795" name="Rectangle 3"/>
          <p:cNvSpPr>
            <a:spLocks noGrp="1" noChangeArrowheads="1"/>
          </p:cNvSpPr>
          <p:nvPr>
            <p:ph type="body" idx="1"/>
          </p:nvPr>
        </p:nvSpPr>
        <p:spPr>
          <a:xfrm>
            <a:off x="457200" y="1371600"/>
            <a:ext cx="7848600" cy="4572000"/>
          </a:xfrm>
        </p:spPr>
        <p:txBody>
          <a:bodyPr/>
          <a:lstStyle/>
          <a:p>
            <a:pPr>
              <a:defRPr/>
            </a:pPr>
            <a:r>
              <a:rPr lang="en-US" sz="1600" dirty="0"/>
              <a:t>Roger and Maurice are walking through a group of </a:t>
            </a:r>
            <a:r>
              <a:rPr lang="en-US" sz="1600" dirty="0" err="1"/>
              <a:t>littluns</a:t>
            </a:r>
            <a:r>
              <a:rPr lang="en-US" sz="1600" dirty="0"/>
              <a:t>, kicking over the things they've made in the sand. </a:t>
            </a:r>
          </a:p>
          <a:p>
            <a:pPr lvl="1">
              <a:defRPr/>
            </a:pPr>
            <a:r>
              <a:rPr lang="en-US" sz="1200" dirty="0"/>
              <a:t>Roger begins throwing rocks at the </a:t>
            </a:r>
            <a:r>
              <a:rPr lang="en-US" sz="1200" dirty="0" err="1"/>
              <a:t>littlun</a:t>
            </a:r>
            <a:r>
              <a:rPr lang="en-US" sz="1200" dirty="0"/>
              <a:t>, but he aims to miss, because "the taboos of the old world" are still with him.</a:t>
            </a:r>
          </a:p>
          <a:p>
            <a:pPr>
              <a:defRPr/>
            </a:pPr>
            <a:r>
              <a:rPr lang="en-US" sz="1600" dirty="0"/>
              <a:t>Jack puts on a "mask" of painted camouflage in order to hunt pigs better. </a:t>
            </a:r>
          </a:p>
          <a:p>
            <a:pPr lvl="1">
              <a:defRPr/>
            </a:pPr>
            <a:r>
              <a:rPr lang="en-US" sz="1200" dirty="0"/>
              <a:t>As Jack smears the clay on his face, the mask is "...a thing on its own, behind which Jack hid, liberated from shame and self-consciousness." The mask allows Jack to not worry about rescue and what he knows is right. Behind it he can do what he likes.</a:t>
            </a:r>
          </a:p>
          <a:p>
            <a:pPr>
              <a:defRPr/>
            </a:pPr>
            <a:r>
              <a:rPr lang="en-US" sz="1600" dirty="0"/>
              <a:t>A boat is spotted on the horizon. Ralph looks to the mountain top, but the signal fire has gone out. </a:t>
            </a:r>
          </a:p>
          <a:p>
            <a:pPr>
              <a:defRPr/>
            </a:pPr>
            <a:r>
              <a:rPr lang="en-US" sz="1600" dirty="0"/>
              <a:t>Jack and a crowd of hunters move up to the summit, carrying a dead pig. </a:t>
            </a:r>
          </a:p>
          <a:p>
            <a:pPr>
              <a:defRPr/>
            </a:pPr>
            <a:r>
              <a:rPr lang="en-US" sz="1600" dirty="0"/>
              <a:t>When Ralph tells them a ship passed the island they fall silent. </a:t>
            </a:r>
          </a:p>
          <a:p>
            <a:pPr lvl="1">
              <a:defRPr/>
            </a:pPr>
            <a:r>
              <a:rPr lang="en-US" sz="1200" dirty="0"/>
              <a:t>Jack tries to make excuses, and during Piggy's protests and lecturing Jack punches </a:t>
            </a:r>
          </a:p>
          <a:p>
            <a:pPr lvl="1">
              <a:buFont typeface="Tahoma" panose="020B0604030504040204" pitchFamily="34" charset="0"/>
              <a:buNone/>
              <a:defRPr/>
            </a:pPr>
            <a:r>
              <a:rPr lang="en-US" sz="1200" dirty="0"/>
              <a:t>	him and he falls to the ground. His specs go flying and one lens breaks.</a:t>
            </a:r>
          </a:p>
          <a:p>
            <a:pPr>
              <a:defRPr/>
            </a:pPr>
            <a:r>
              <a:rPr lang="en-US" sz="1600" dirty="0"/>
              <a:t>The fire is re-lit and the pig is roasted. Jack hands out portions of </a:t>
            </a:r>
          </a:p>
          <a:p>
            <a:pPr>
              <a:buFontTx/>
              <a:buNone/>
              <a:defRPr/>
            </a:pPr>
            <a:r>
              <a:rPr lang="en-US" sz="1600" dirty="0"/>
              <a:t>	meat to all the boys except Piggy. </a:t>
            </a:r>
          </a:p>
          <a:p>
            <a:pPr lvl="1">
              <a:defRPr/>
            </a:pPr>
            <a:r>
              <a:rPr lang="en-US" sz="1200" dirty="0"/>
              <a:t>Simon gives his portion to Piggy and Jack can't stand it. </a:t>
            </a:r>
          </a:p>
          <a:p>
            <a:pPr>
              <a:defRPr/>
            </a:pPr>
            <a:r>
              <a:rPr lang="en-US" sz="1600" dirty="0"/>
              <a:t>The story of the hunt is re-enacted by the boys. Maurice pretends to </a:t>
            </a:r>
          </a:p>
          <a:p>
            <a:pPr>
              <a:buFontTx/>
              <a:buNone/>
              <a:defRPr/>
            </a:pPr>
            <a:r>
              <a:rPr lang="en-US" sz="1600" dirty="0"/>
              <a:t>	be a pig, while the rest dance and chant around him. </a:t>
            </a:r>
          </a:p>
          <a:p>
            <a:pPr lvl="1">
              <a:defRPr/>
            </a:pPr>
            <a:r>
              <a:rPr lang="en-US" sz="1200" dirty="0"/>
              <a:t>This is the first time the "dance" is preformed. </a:t>
            </a:r>
          </a:p>
        </p:txBody>
      </p:sp>
      <p:pic>
        <p:nvPicPr>
          <p:cNvPr id="9220" name="Picture 4" descr="bd0776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838200"/>
            <a:ext cx="10493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7" descr="lordoftheflies2"/>
          <p:cNvSpPr>
            <a:spLocks noChangeAspect="1" noChangeArrowheads="1"/>
          </p:cNvSpPr>
          <p:nvPr/>
        </p:nvSpPr>
        <p:spPr bwMode="auto">
          <a:xfrm>
            <a:off x="163513" y="-3200400"/>
            <a:ext cx="432435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pic>
        <p:nvPicPr>
          <p:cNvPr id="9225" name="Picture 9" descr="lordofthefli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038600"/>
            <a:ext cx="182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9220"/>
                                        </p:tgtEl>
                                        <p:attrNameLst>
                                          <p:attrName>style.visibility</p:attrName>
                                        </p:attrNameLst>
                                      </p:cBhvr>
                                      <p:to>
                                        <p:strVal val="visible"/>
                                      </p:to>
                                    </p:set>
                                    <p:anim to="" calcmode="lin" valueType="num">
                                      <p:cBhvr>
                                        <p:cTn id="7" dur="1" fill="hold"/>
                                        <p:tgtEl>
                                          <p:spTgt spid="922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225"/>
                                        </p:tgtEl>
                                        <p:attrNameLst>
                                          <p:attrName>style.visibility</p:attrName>
                                        </p:attrNameLst>
                                      </p:cBhvr>
                                      <p:to>
                                        <p:strVal val="visible"/>
                                      </p:to>
                                    </p:set>
                                    <p:anim to="" calcmode="lin" valueType="num">
                                      <p:cBhvr>
                                        <p:cTn id="12" dur="1" fill="hold"/>
                                        <p:tgtEl>
                                          <p:spTgt spid="922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3795">
                                            <p:txEl>
                                              <p:pRg st="0" end="0"/>
                                            </p:txEl>
                                          </p:spTgt>
                                        </p:tgtEl>
                                        <p:attrNameLst>
                                          <p:attrName>style.visibility</p:attrName>
                                        </p:attrNameLst>
                                      </p:cBhvr>
                                      <p:to>
                                        <p:strVal val="visible"/>
                                      </p:to>
                                    </p:set>
                                    <p:anim to="" calcmode="lin" valueType="num">
                                      <p:cBhvr>
                                        <p:cTn id="17" dur="1" fill="hold"/>
                                        <p:tgtEl>
                                          <p:spTgt spid="33795">
                                            <p:txEl>
                                              <p:pRg st="0" end="0"/>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3795">
                                            <p:txEl>
                                              <p:pRg st="1" end="1"/>
                                            </p:txEl>
                                          </p:spTgt>
                                        </p:tgtEl>
                                        <p:attrNameLst>
                                          <p:attrName>style.visibility</p:attrName>
                                        </p:attrNameLst>
                                      </p:cBhvr>
                                      <p:to>
                                        <p:strVal val="visible"/>
                                      </p:to>
                                    </p:set>
                                    <p:anim to="" calcmode="lin" valueType="num">
                                      <p:cBhvr>
                                        <p:cTn id="22" dur="1" fill="hold"/>
                                        <p:tgtEl>
                                          <p:spTgt spid="33795">
                                            <p:txEl>
                                              <p:pRg st="1" end="1"/>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3795">
                                            <p:txEl>
                                              <p:pRg st="2" end="2"/>
                                            </p:txEl>
                                          </p:spTgt>
                                        </p:tgtEl>
                                        <p:attrNameLst>
                                          <p:attrName>style.visibility</p:attrName>
                                        </p:attrNameLst>
                                      </p:cBhvr>
                                      <p:to>
                                        <p:strVal val="visible"/>
                                      </p:to>
                                    </p:set>
                                    <p:anim to="" calcmode="lin" valueType="num">
                                      <p:cBhvr>
                                        <p:cTn id="27" dur="1" fill="hold"/>
                                        <p:tgtEl>
                                          <p:spTgt spid="33795">
                                            <p:txEl>
                                              <p:pRg st="2" end="2"/>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3795">
                                            <p:txEl>
                                              <p:pRg st="3" end="3"/>
                                            </p:txEl>
                                          </p:spTgt>
                                        </p:tgtEl>
                                        <p:attrNameLst>
                                          <p:attrName>style.visibility</p:attrName>
                                        </p:attrNameLst>
                                      </p:cBhvr>
                                      <p:to>
                                        <p:strVal val="visible"/>
                                      </p:to>
                                    </p:set>
                                    <p:anim to="" calcmode="lin" valueType="num">
                                      <p:cBhvr>
                                        <p:cTn id="32" dur="1" fill="hold"/>
                                        <p:tgtEl>
                                          <p:spTgt spid="33795">
                                            <p:txEl>
                                              <p:pRg st="3" end="3"/>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 to="" calcmode="lin" valueType="num">
                                      <p:cBhvr>
                                        <p:cTn id="37" dur="1" fill="hold"/>
                                        <p:tgtEl>
                                          <p:spTgt spid="33795">
                                            <p:txEl>
                                              <p:pRg st="4" end="4"/>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3795">
                                            <p:txEl>
                                              <p:pRg st="5" end="5"/>
                                            </p:txEl>
                                          </p:spTgt>
                                        </p:tgtEl>
                                        <p:attrNameLst>
                                          <p:attrName>style.visibility</p:attrName>
                                        </p:attrNameLst>
                                      </p:cBhvr>
                                      <p:to>
                                        <p:strVal val="visible"/>
                                      </p:to>
                                    </p:set>
                                    <p:anim to="" calcmode="lin" valueType="num">
                                      <p:cBhvr>
                                        <p:cTn id="42" dur="1" fill="hold"/>
                                        <p:tgtEl>
                                          <p:spTgt spid="33795">
                                            <p:txEl>
                                              <p:pRg st="5" end="5"/>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3795">
                                            <p:txEl>
                                              <p:pRg st="6" end="6"/>
                                            </p:txEl>
                                          </p:spTgt>
                                        </p:tgtEl>
                                        <p:attrNameLst>
                                          <p:attrName>style.visibility</p:attrName>
                                        </p:attrNameLst>
                                      </p:cBhvr>
                                      <p:to>
                                        <p:strVal val="visible"/>
                                      </p:to>
                                    </p:set>
                                    <p:anim to="" calcmode="lin" valueType="num">
                                      <p:cBhvr>
                                        <p:cTn id="47" dur="1" fill="hold"/>
                                        <p:tgtEl>
                                          <p:spTgt spid="33795">
                                            <p:txEl>
                                              <p:pRg st="6" end="6"/>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33795">
                                            <p:txEl>
                                              <p:pRg st="7" end="7"/>
                                            </p:txEl>
                                          </p:spTgt>
                                        </p:tgtEl>
                                        <p:attrNameLst>
                                          <p:attrName>style.visibility</p:attrName>
                                        </p:attrNameLst>
                                      </p:cBhvr>
                                      <p:to>
                                        <p:strVal val="visible"/>
                                      </p:to>
                                    </p:set>
                                    <p:anim to="" calcmode="lin" valueType="num">
                                      <p:cBhvr>
                                        <p:cTn id="52" dur="1" fill="hold"/>
                                        <p:tgtEl>
                                          <p:spTgt spid="33795">
                                            <p:txEl>
                                              <p:pRg st="7" end="7"/>
                                            </p:txEl>
                                          </p:spTgt>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33795">
                                            <p:txEl>
                                              <p:pRg st="8" end="8"/>
                                            </p:txEl>
                                          </p:spTgt>
                                        </p:tgtEl>
                                        <p:attrNameLst>
                                          <p:attrName>style.visibility</p:attrName>
                                        </p:attrNameLst>
                                      </p:cBhvr>
                                      <p:to>
                                        <p:strVal val="visible"/>
                                      </p:to>
                                    </p:set>
                                    <p:anim to="" calcmode="lin" valueType="num">
                                      <p:cBhvr>
                                        <p:cTn id="55" dur="1" fill="hold"/>
                                        <p:tgtEl>
                                          <p:spTgt spid="33795">
                                            <p:txEl>
                                              <p:pRg st="8" end="8"/>
                                            </p:txEl>
                                          </p:spTgt>
                                        </p:tgtEl>
                                        <p:attrNameLst>
                                          <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presetSubtype="0" fill="hold" nodeType="clickEffect">
                                  <p:stCondLst>
                                    <p:cond delay="0"/>
                                  </p:stCondLst>
                                  <p:childTnLst>
                                    <p:set>
                                      <p:cBhvr>
                                        <p:cTn id="59" dur="1" fill="hold">
                                          <p:stCondLst>
                                            <p:cond delay="0"/>
                                          </p:stCondLst>
                                        </p:cTn>
                                        <p:tgtEl>
                                          <p:spTgt spid="33795">
                                            <p:txEl>
                                              <p:pRg st="9" end="9"/>
                                            </p:txEl>
                                          </p:spTgt>
                                        </p:tgtEl>
                                        <p:attrNameLst>
                                          <p:attrName>style.visibility</p:attrName>
                                        </p:attrNameLst>
                                      </p:cBhvr>
                                      <p:to>
                                        <p:strVal val="visible"/>
                                      </p:to>
                                    </p:set>
                                    <p:anim to="" calcmode="lin" valueType="num">
                                      <p:cBhvr>
                                        <p:cTn id="60" dur="1" fill="hold"/>
                                        <p:tgtEl>
                                          <p:spTgt spid="33795">
                                            <p:txEl>
                                              <p:pRg st="9" end="9"/>
                                            </p:txEl>
                                          </p:spTgt>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33795">
                                            <p:txEl>
                                              <p:pRg st="10" end="10"/>
                                            </p:txEl>
                                          </p:spTgt>
                                        </p:tgtEl>
                                        <p:attrNameLst>
                                          <p:attrName>style.visibility</p:attrName>
                                        </p:attrNameLst>
                                      </p:cBhvr>
                                      <p:to>
                                        <p:strVal val="visible"/>
                                      </p:to>
                                    </p:set>
                                    <p:anim to="" calcmode="lin" valueType="num">
                                      <p:cBhvr>
                                        <p:cTn id="63" dur="1" fill="hold"/>
                                        <p:tgtEl>
                                          <p:spTgt spid="33795">
                                            <p:txEl>
                                              <p:pRg st="10" end="10"/>
                                            </p:txEl>
                                          </p:spTgt>
                                        </p:tgtEl>
                                        <p:attrNameLst>
                                          <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nodeType="clickEffect">
                                  <p:stCondLst>
                                    <p:cond delay="0"/>
                                  </p:stCondLst>
                                  <p:childTnLst>
                                    <p:set>
                                      <p:cBhvr>
                                        <p:cTn id="67" dur="1" fill="hold">
                                          <p:stCondLst>
                                            <p:cond delay="0"/>
                                          </p:stCondLst>
                                        </p:cTn>
                                        <p:tgtEl>
                                          <p:spTgt spid="33795">
                                            <p:txEl>
                                              <p:pRg st="11" end="11"/>
                                            </p:txEl>
                                          </p:spTgt>
                                        </p:tgtEl>
                                        <p:attrNameLst>
                                          <p:attrName>style.visibility</p:attrName>
                                        </p:attrNameLst>
                                      </p:cBhvr>
                                      <p:to>
                                        <p:strVal val="visible"/>
                                      </p:to>
                                    </p:set>
                                    <p:anim to="" calcmode="lin" valueType="num">
                                      <p:cBhvr>
                                        <p:cTn id="68" dur="1" fill="hold"/>
                                        <p:tgtEl>
                                          <p:spTgt spid="33795">
                                            <p:txEl>
                                              <p:pRg st="11" end="11"/>
                                            </p:txEl>
                                          </p:spTgt>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4" presetClass="entr" presetSubtype="0" fill="hold" nodeType="clickEffect">
                                  <p:stCondLst>
                                    <p:cond delay="0"/>
                                  </p:stCondLst>
                                  <p:childTnLst>
                                    <p:set>
                                      <p:cBhvr>
                                        <p:cTn id="72" dur="1" fill="hold">
                                          <p:stCondLst>
                                            <p:cond delay="0"/>
                                          </p:stCondLst>
                                        </p:cTn>
                                        <p:tgtEl>
                                          <p:spTgt spid="33795">
                                            <p:txEl>
                                              <p:pRg st="12" end="12"/>
                                            </p:txEl>
                                          </p:spTgt>
                                        </p:tgtEl>
                                        <p:attrNameLst>
                                          <p:attrName>style.visibility</p:attrName>
                                        </p:attrNameLst>
                                      </p:cBhvr>
                                      <p:to>
                                        <p:strVal val="visible"/>
                                      </p:to>
                                    </p:set>
                                    <p:anim to="" calcmode="lin" valueType="num">
                                      <p:cBhvr>
                                        <p:cTn id="73" dur="1" fill="hold"/>
                                        <p:tgtEl>
                                          <p:spTgt spid="33795">
                                            <p:txEl>
                                              <p:pRg st="12" end="12"/>
                                            </p:txEl>
                                          </p:spTgt>
                                        </p:tgtEl>
                                        <p:attrNameLst>
                                          <p:attrName/>
                                        </p:attrNameLst>
                                      </p:cBhvr>
                                    </p:anim>
                                  </p:childTnLst>
                                </p:cTn>
                              </p:par>
                              <p:par>
                                <p:cTn id="74" presetID="24" presetClass="entr" presetSubtype="0" fill="hold" nodeType="withEffect">
                                  <p:stCondLst>
                                    <p:cond delay="0"/>
                                  </p:stCondLst>
                                  <p:childTnLst>
                                    <p:set>
                                      <p:cBhvr>
                                        <p:cTn id="75" dur="1" fill="hold">
                                          <p:stCondLst>
                                            <p:cond delay="0"/>
                                          </p:stCondLst>
                                        </p:cTn>
                                        <p:tgtEl>
                                          <p:spTgt spid="33795">
                                            <p:txEl>
                                              <p:pRg st="13" end="13"/>
                                            </p:txEl>
                                          </p:spTgt>
                                        </p:tgtEl>
                                        <p:attrNameLst>
                                          <p:attrName>style.visibility</p:attrName>
                                        </p:attrNameLst>
                                      </p:cBhvr>
                                      <p:to>
                                        <p:strVal val="visible"/>
                                      </p:to>
                                    </p:set>
                                    <p:anim to="" calcmode="lin" valueType="num">
                                      <p:cBhvr>
                                        <p:cTn id="76" dur="1" fill="hold"/>
                                        <p:tgtEl>
                                          <p:spTgt spid="33795">
                                            <p:txEl>
                                              <p:pRg st="13" end="13"/>
                                            </p:txEl>
                                          </p:spTgt>
                                        </p:tgtEl>
                                        <p:attrNameLst>
                                          <p:attrName/>
                                        </p:attrNameLst>
                                      </p:cBhvr>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4" presetClass="entr" presetSubtype="0" fill="hold" nodeType="clickEffect">
                                  <p:stCondLst>
                                    <p:cond delay="0"/>
                                  </p:stCondLst>
                                  <p:childTnLst>
                                    <p:set>
                                      <p:cBhvr>
                                        <p:cTn id="80" dur="1" fill="hold">
                                          <p:stCondLst>
                                            <p:cond delay="0"/>
                                          </p:stCondLst>
                                        </p:cTn>
                                        <p:tgtEl>
                                          <p:spTgt spid="33795">
                                            <p:txEl>
                                              <p:pRg st="14" end="14"/>
                                            </p:txEl>
                                          </p:spTgt>
                                        </p:tgtEl>
                                        <p:attrNameLst>
                                          <p:attrName>style.visibility</p:attrName>
                                        </p:attrNameLst>
                                      </p:cBhvr>
                                      <p:to>
                                        <p:strVal val="visible"/>
                                      </p:to>
                                    </p:set>
                                    <p:anim to="" calcmode="lin" valueType="num">
                                      <p:cBhvr>
                                        <p:cTn id="81" dur="1" fill="hold"/>
                                        <p:tgtEl>
                                          <p:spTgt spid="3379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a:t>Chapter 5: “Beast From Water”</a:t>
            </a:r>
          </a:p>
        </p:txBody>
      </p:sp>
      <p:sp>
        <p:nvSpPr>
          <p:cNvPr id="20483" name="Rectangle 3"/>
          <p:cNvSpPr>
            <a:spLocks noGrp="1" noChangeArrowheads="1"/>
          </p:cNvSpPr>
          <p:nvPr>
            <p:ph type="body" idx="1"/>
          </p:nvPr>
        </p:nvSpPr>
        <p:spPr>
          <a:xfrm>
            <a:off x="457200" y="1371600"/>
            <a:ext cx="8229600" cy="4648200"/>
          </a:xfrm>
        </p:spPr>
        <p:txBody>
          <a:bodyPr/>
          <a:lstStyle/>
          <a:p>
            <a:pPr>
              <a:defRPr/>
            </a:pPr>
            <a:r>
              <a:rPr lang="en-US" sz="1600" dirty="0"/>
              <a:t>An assembly is called and the group of kids come. Ralph talks about how they start projects and never finish them. </a:t>
            </a:r>
          </a:p>
          <a:p>
            <a:pPr lvl="1">
              <a:defRPr/>
            </a:pPr>
            <a:r>
              <a:rPr lang="en-US" sz="1300" dirty="0"/>
              <a:t>He tells them that "...we ought to die before we let the fire out." He tells the hunters that the fire is more important than a pig. Furthermore, he explains that, "Things are breaking up. I don't understand why. We began well; we were happy. And then--...Then people started getting frightened."</a:t>
            </a:r>
          </a:p>
          <a:p>
            <a:pPr>
              <a:defRPr/>
            </a:pPr>
            <a:r>
              <a:rPr lang="en-US" sz="1600" dirty="0"/>
              <a:t>They are all frightened of the Beast, and the children have been talking about it -- a large animal living on the island. </a:t>
            </a:r>
          </a:p>
          <a:p>
            <a:pPr lvl="1">
              <a:defRPr/>
            </a:pPr>
            <a:r>
              <a:rPr lang="en-US" sz="1300" dirty="0"/>
              <a:t>The Beast, in reality, is something that resides in all of the kids -- a sort of dangerous evil that must be withheld. Ralph, from the start, has tried to hold it back by laying down rules and organizing society. Nonetheless, none of the kids yet realize this, and the Beast is manifested in their minds as an animal lurking on the island.</a:t>
            </a:r>
          </a:p>
          <a:p>
            <a:pPr>
              <a:defRPr/>
            </a:pPr>
            <a:r>
              <a:rPr lang="en-US" sz="1600" dirty="0"/>
              <a:t>Piggy gets up and makes a very important speech in which he states that there isn't a beast, at least, "not with claws, and all that..." Also, "there isn't no fear either...Unless we get frightened of people." </a:t>
            </a:r>
          </a:p>
          <a:p>
            <a:pPr>
              <a:defRPr/>
            </a:pPr>
            <a:r>
              <a:rPr lang="en-US" sz="1600" dirty="0"/>
              <a:t>A </a:t>
            </a:r>
            <a:r>
              <a:rPr lang="en-US" sz="1600" dirty="0" err="1"/>
              <a:t>littlun</a:t>
            </a:r>
            <a:r>
              <a:rPr lang="en-US" sz="1600" dirty="0"/>
              <a:t> comes forward and talks of how he had been dreaming about fighting the creepers and saw something "horrid in the forest." </a:t>
            </a:r>
          </a:p>
          <a:p>
            <a:pPr lvl="1">
              <a:defRPr/>
            </a:pPr>
            <a:r>
              <a:rPr lang="en-US" sz="1300" dirty="0"/>
              <a:t>It turns out that the horrid thing was Simon, who had been returning from the clearing he likes to be at. Another </a:t>
            </a:r>
            <a:r>
              <a:rPr lang="en-US" sz="1300" dirty="0" err="1"/>
              <a:t>littlun</a:t>
            </a:r>
            <a:r>
              <a:rPr lang="en-US" sz="1300" dirty="0"/>
              <a:t> comes forward, Percival, and explains another type of beast -- the Beast from the water. </a:t>
            </a:r>
          </a:p>
        </p:txBody>
      </p:sp>
      <p:pic>
        <p:nvPicPr>
          <p:cNvPr id="10245" name="Picture 5" descr="http://lost.contentquake.com/files/2008/02/23psalmmon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to="" calcmode="lin" valueType="num">
                                      <p:cBhvr>
                                        <p:cTn id="7" dur="1" fill="hold"/>
                                        <p:tgtEl>
                                          <p:spTgt spid="204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to="" calcmode="lin" valueType="num">
                                      <p:cBhvr>
                                        <p:cTn id="12" dur="1" fill="hold"/>
                                        <p:tgtEl>
                                          <p:spTgt spid="2048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to="" calcmode="lin" valueType="num">
                                      <p:cBhvr>
                                        <p:cTn id="17" dur="1" fill="hold"/>
                                        <p:tgtEl>
                                          <p:spTgt spid="2048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 to="" calcmode="lin" valueType="num">
                                      <p:cBhvr>
                                        <p:cTn id="22" dur="1" fill="hold"/>
                                        <p:tgtEl>
                                          <p:spTgt spid="2048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 to="" calcmode="lin" valueType="num">
                                      <p:cBhvr>
                                        <p:cTn id="27" dur="1" fill="hold"/>
                                        <p:tgtEl>
                                          <p:spTgt spid="2048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 to="" calcmode="lin" valueType="num">
                                      <p:cBhvr>
                                        <p:cTn id="32" dur="1" fill="hold"/>
                                        <p:tgtEl>
                                          <p:spTgt spid="2048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 to="" calcmode="lin" valueType="num">
                                      <p:cBhvr>
                                        <p:cTn id="37" dur="1" fill="hold"/>
                                        <p:tgtEl>
                                          <p:spTgt spid="2048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10245"/>
                                        </p:tgtEl>
                                        <p:attrNameLst>
                                          <p:attrName>style.visibility</p:attrName>
                                        </p:attrNameLst>
                                      </p:cBhvr>
                                      <p:to>
                                        <p:strVal val="visible"/>
                                      </p:to>
                                    </p:set>
                                    <p:anim to="" calcmode="lin" valueType="num">
                                      <p:cBhvr>
                                        <p:cTn id="42" dur="1" fill="hold"/>
                                        <p:tgtEl>
                                          <p:spTgt spid="1024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t>Chapter 5 - Continued</a:t>
            </a:r>
          </a:p>
        </p:txBody>
      </p:sp>
      <p:sp>
        <p:nvSpPr>
          <p:cNvPr id="21507" name="Rectangle 3"/>
          <p:cNvSpPr>
            <a:spLocks noGrp="1" noChangeArrowheads="1"/>
          </p:cNvSpPr>
          <p:nvPr>
            <p:ph type="body" idx="1"/>
          </p:nvPr>
        </p:nvSpPr>
        <p:spPr>
          <a:xfrm>
            <a:off x="457200" y="1447800"/>
            <a:ext cx="8229600" cy="4572000"/>
          </a:xfrm>
        </p:spPr>
        <p:txBody>
          <a:bodyPr/>
          <a:lstStyle/>
          <a:p>
            <a:pPr>
              <a:defRPr/>
            </a:pPr>
            <a:r>
              <a:rPr lang="en-US" sz="1600" dirty="0"/>
              <a:t>Again, this is debated. Then, Simon takes the conch and says something very important. He says that, "</a:t>
            </a:r>
            <a:r>
              <a:rPr lang="en-US" sz="1600" dirty="0">
                <a:solidFill>
                  <a:srgbClr val="FF3300"/>
                </a:solidFill>
              </a:rPr>
              <a:t>Maybe there is a beast... What I mean is... maybe it's only us</a:t>
            </a:r>
            <a:r>
              <a:rPr lang="en-US" sz="1600" dirty="0"/>
              <a:t>." Simon begins to understand what the Beast really is, but his is jeered at.</a:t>
            </a:r>
          </a:p>
          <a:p>
            <a:pPr>
              <a:defRPr/>
            </a:pPr>
            <a:r>
              <a:rPr lang="en-US" sz="1600" dirty="0"/>
              <a:t>The debate continues and turns toward talk of the rules. Jack doesn't know why Ralph has the right to make rules. He points out that Ralph cannot hunt, nor can he sing. Ralph counters that he was chosen and that is reason enough. </a:t>
            </a:r>
          </a:p>
          <a:p>
            <a:pPr>
              <a:defRPr/>
            </a:pPr>
            <a:r>
              <a:rPr lang="en-US" sz="1600" dirty="0"/>
              <a:t>More arguing ensues, and, "The world, that understandable and lawful world, was slipping away." </a:t>
            </a:r>
          </a:p>
          <a:p>
            <a:pPr>
              <a:defRPr/>
            </a:pPr>
            <a:r>
              <a:rPr lang="en-US" sz="1600" dirty="0"/>
              <a:t>Jack turns against Piggy as well: "Bullocks to the rules! We're strong -- we hunt! If there's a beast, we'll hunt it down! We'll beat and beat and beat!" Jack does not like rules and the Beast within him his beginning to expose itself little by little.</a:t>
            </a:r>
          </a:p>
          <a:p>
            <a:pPr>
              <a:defRPr/>
            </a:pPr>
            <a:r>
              <a:rPr lang="en-US" sz="1600" dirty="0"/>
              <a:t>The assembly breaks up and the hunters do their dance once again. </a:t>
            </a:r>
          </a:p>
          <a:p>
            <a:pPr lvl="1">
              <a:defRPr/>
            </a:pPr>
            <a:r>
              <a:rPr lang="en-US" sz="1200" dirty="0"/>
              <a:t>The boys are drifting apart into two distinct groups: those who follow Ralph’s </a:t>
            </a:r>
          </a:p>
          <a:p>
            <a:pPr>
              <a:buFontTx/>
              <a:buNone/>
              <a:defRPr/>
            </a:pPr>
            <a:r>
              <a:rPr lang="en-US" sz="1600" dirty="0"/>
              <a:t>	ideas and those who follow Jack. </a:t>
            </a:r>
          </a:p>
          <a:p>
            <a:pPr>
              <a:defRPr/>
            </a:pPr>
            <a:r>
              <a:rPr lang="en-US" sz="1600" dirty="0"/>
              <a:t>At the close of the chapter, Ralph, Simon and Piggy are sitting on the</a:t>
            </a:r>
          </a:p>
          <a:p>
            <a:pPr>
              <a:buFontTx/>
              <a:buNone/>
              <a:defRPr/>
            </a:pPr>
            <a:r>
              <a:rPr lang="en-US" sz="1600" dirty="0"/>
              <a:t>	 assembly platform listening the cries of the </a:t>
            </a:r>
            <a:r>
              <a:rPr lang="en-US" sz="1600" dirty="0" err="1"/>
              <a:t>littluns</a:t>
            </a:r>
            <a:r>
              <a:rPr lang="en-US" sz="1600" dirty="0"/>
              <a:t>' nightmares.</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313238"/>
            <a:ext cx="16764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to="" calcmode="lin" valueType="num">
                                      <p:cBhvr>
                                        <p:cTn id="7" dur="1" fill="hold"/>
                                        <p:tgtEl>
                                          <p:spTgt spid="215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to="" calcmode="lin" valueType="num">
                                      <p:cBhvr>
                                        <p:cTn id="12" dur="1" fill="hold"/>
                                        <p:tgtEl>
                                          <p:spTgt spid="2150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to="" calcmode="lin" valueType="num">
                                      <p:cBhvr>
                                        <p:cTn id="17" dur="1" fill="hold"/>
                                        <p:tgtEl>
                                          <p:spTgt spid="2150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 to="" calcmode="lin" valueType="num">
                                      <p:cBhvr>
                                        <p:cTn id="22" dur="1" fill="hold"/>
                                        <p:tgtEl>
                                          <p:spTgt spid="2150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to="" calcmode="lin" valueType="num">
                                      <p:cBhvr>
                                        <p:cTn id="27" dur="1" fill="hold"/>
                                        <p:tgtEl>
                                          <p:spTgt spid="2150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 to="" calcmode="lin" valueType="num">
                                      <p:cBhvr>
                                        <p:cTn id="32" dur="1" fill="hold"/>
                                        <p:tgtEl>
                                          <p:spTgt spid="21507">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 to="" calcmode="lin" valueType="num">
                                      <p:cBhvr>
                                        <p:cTn id="37" dur="1" fill="hold"/>
                                        <p:tgtEl>
                                          <p:spTgt spid="21507">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 to="" calcmode="lin" valueType="num">
                                      <p:cBhvr>
                                        <p:cTn id="42" dur="1" fill="hold"/>
                                        <p:tgtEl>
                                          <p:spTgt spid="21507">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 to="" calcmode="lin" valueType="num">
                                      <p:cBhvr>
                                        <p:cTn id="47" dur="1" fill="hold"/>
                                        <p:tgtEl>
                                          <p:spTgt spid="2150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356</TotalTime>
  <Words>4056</Words>
  <Application>Microsoft Office PowerPoint</Application>
  <PresentationFormat>On-screen Show (4:3)</PresentationFormat>
  <Paragraphs>212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Tahoma</vt:lpstr>
      <vt:lpstr>Wingdings</vt:lpstr>
      <vt:lpstr>Ocean</vt:lpstr>
      <vt:lpstr>Lord of the flies   -William Golding</vt:lpstr>
      <vt:lpstr>Chapter 1: “ The Sound of the Shell”</vt:lpstr>
      <vt:lpstr>Chapter 1 Continued …</vt:lpstr>
      <vt:lpstr>Chapter 2: “Fire on the Mountain” </vt:lpstr>
      <vt:lpstr>Chapter 2 Continued …</vt:lpstr>
      <vt:lpstr>Chapter 3: “Huts on the Beach”</vt:lpstr>
      <vt:lpstr>Chapter 4: “Painted Faces and Long Hair”</vt:lpstr>
      <vt:lpstr>Chapter 5: “Beast From Water”</vt:lpstr>
      <vt:lpstr>Chapter 5 - Continued</vt:lpstr>
      <vt:lpstr>Chapter 6: Beast from Air</vt:lpstr>
      <vt:lpstr>Chapter 7: Shadows and Tall Trees</vt:lpstr>
      <vt:lpstr>Chapter 8: Gift for the Darkness</vt:lpstr>
      <vt:lpstr>Chapter 8: Continued …</vt:lpstr>
      <vt:lpstr>Chapter 9: A View to a Death</vt:lpstr>
      <vt:lpstr>Chapter 10: The Shell and the Glasses</vt:lpstr>
      <vt:lpstr>Chapter 10 Continued:</vt:lpstr>
      <vt:lpstr>Chapter 11: Castle Rock</vt:lpstr>
      <vt:lpstr>Chapter 11 Continued …</vt:lpstr>
      <vt:lpstr>Chapter 12: Cry of the Hunters</vt:lpstr>
      <vt:lpstr>Chapter 12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Wilson</dc:creator>
  <cp:lastModifiedBy>Wilson, Stephen</cp:lastModifiedBy>
  <cp:revision>69</cp:revision>
  <dcterms:created xsi:type="dcterms:W3CDTF">1601-01-01T00:00:00Z</dcterms:created>
  <dcterms:modified xsi:type="dcterms:W3CDTF">2016-09-26T12:31:19Z</dcterms:modified>
</cp:coreProperties>
</file>