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1698" y="4208929"/>
            <a:ext cx="6477670" cy="13588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 uninhabited island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632243"/>
            <a:ext cx="5458968" cy="621792"/>
          </a:xfrm>
        </p:spPr>
        <p:txBody>
          <a:bodyPr/>
          <a:lstStyle/>
          <a:p>
            <a:r>
              <a:rPr lang="en-US" i="1" dirty="0" smtClean="0"/>
              <a:t>Sound of the Shell &amp; Fire on the Mountain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92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Opening Chapters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William Golding’s Use of Mood (Setting &amp; Atmosphere)</a:t>
            </a:r>
          </a:p>
          <a:p>
            <a:r>
              <a:rPr lang="en-US" sz="2000" dirty="0" smtClean="0"/>
              <a:t>Foreshadowing</a:t>
            </a:r>
          </a:p>
          <a:p>
            <a:r>
              <a:rPr lang="en-US" sz="2000" dirty="0" smtClean="0"/>
              <a:t>Third Person Omniscient</a:t>
            </a:r>
          </a:p>
          <a:p>
            <a:r>
              <a:rPr lang="en-US" sz="2000" dirty="0" smtClean="0"/>
              <a:t>Plot Conflict</a:t>
            </a:r>
          </a:p>
        </p:txBody>
      </p:sp>
    </p:spTree>
    <p:extLst>
      <p:ext uri="{BB962C8B-B14F-4D97-AF65-F5344CB8AC3E}">
        <p14:creationId xmlns:p14="http://schemas.microsoft.com/office/powerpoint/2010/main" val="335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In Golding’s LOTF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Setting: </a:t>
            </a:r>
            <a:r>
              <a:rPr lang="en-US" dirty="0" smtClean="0"/>
              <a:t>place in which story takes place including factors such as weather &amp; social customs</a:t>
            </a:r>
          </a:p>
          <a:p>
            <a:r>
              <a:rPr lang="en-US" b="1" dirty="0" smtClean="0"/>
              <a:t>Atmosphere: </a:t>
            </a:r>
            <a:r>
              <a:rPr lang="en-US" dirty="0" smtClean="0"/>
              <a:t>the mood to the feeling that infuses the 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57199" y="3492368"/>
            <a:ext cx="7396163" cy="2824318"/>
          </a:xfrm>
        </p:spPr>
        <p:txBody>
          <a:bodyPr/>
          <a:lstStyle/>
          <a:p>
            <a:r>
              <a:rPr lang="en-US" dirty="0" smtClean="0"/>
              <a:t>No Civilization</a:t>
            </a:r>
          </a:p>
          <a:p>
            <a:r>
              <a:rPr lang="en-US" dirty="0" smtClean="0"/>
              <a:t>No Adults</a:t>
            </a:r>
          </a:p>
          <a:p>
            <a:r>
              <a:rPr lang="en-US" dirty="0" smtClean="0"/>
              <a:t>Unknown year (sometime during second world war)</a:t>
            </a:r>
          </a:p>
          <a:p>
            <a:r>
              <a:rPr lang="en-US" dirty="0" smtClean="0"/>
              <a:t>Parallel Universe </a:t>
            </a:r>
          </a:p>
          <a:p>
            <a:r>
              <a:rPr lang="en-US" dirty="0" smtClean="0"/>
              <a:t>Reader experiences the same thrill of exploration and the same satisfaction of discovery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Golding’s Setting is vital…..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Boys crash land into the “jungle” </a:t>
            </a:r>
            <a:r>
              <a:rPr lang="en-US" smtClean="0"/>
              <a:t>(scar) </a:t>
            </a:r>
            <a:r>
              <a:rPr lang="en-US" dirty="0" smtClean="0"/>
              <a:t>and Ralph is headed towards the “lagoon” </a:t>
            </a:r>
          </a:p>
          <a:p>
            <a:r>
              <a:rPr lang="en-US" dirty="0" smtClean="0"/>
              <a:t>Shore of the “lagoon” is lined with palm 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3305" y="3428546"/>
            <a:ext cx="4320262" cy="324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sense of security…..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Ralph looks out beyond the lagoon to the coral “reef” and beyond that the “dark blue” of the “open sea”  </a:t>
            </a:r>
          </a:p>
          <a:p>
            <a:r>
              <a:rPr lang="en-US" dirty="0" smtClean="0"/>
              <a:t>Behind Ralph is the “darkness of the forest proper”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57199" y="3834250"/>
            <a:ext cx="7396163" cy="19202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EMOTIONS ARE BEING CHANNELED…………..</a:t>
            </a:r>
          </a:p>
          <a:p>
            <a:r>
              <a:rPr lang="en-US" dirty="0" smtClean="0"/>
              <a:t>Dark Scary Forest (DANGER) </a:t>
            </a:r>
          </a:p>
          <a:p>
            <a:r>
              <a:rPr lang="en-US" dirty="0" smtClean="0"/>
              <a:t>Bright Shimmering Lagoon (AWESOME EXCITEMENT) </a:t>
            </a:r>
          </a:p>
          <a:p>
            <a:r>
              <a:rPr lang="en-US" dirty="0" smtClean="0"/>
              <a:t>The “Open Sea” – (ISOLATION)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1"/>
            <a:ext cx="7396163" cy="39393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Granite platform: meeting spot for new civilization when Ralph uses the conch to summon children out of the jungle</a:t>
            </a:r>
          </a:p>
          <a:p>
            <a:r>
              <a:rPr lang="en-US" dirty="0" smtClean="0"/>
              <a:t>The Mountains: expedition climbs the mountain by means of a series of pink rocks</a:t>
            </a:r>
          </a:p>
          <a:p>
            <a:r>
              <a:rPr lang="en-US" dirty="0" smtClean="0"/>
              <a:t>Pig Run: “What made this track” Human vs. Animal made</a:t>
            </a:r>
          </a:p>
          <a:p>
            <a:r>
              <a:rPr lang="en-US" dirty="0" smtClean="0"/>
              <a:t>Coral Reef: “Vantage point or barricade separating beach from sea” (Boys from Adult World) </a:t>
            </a:r>
          </a:p>
          <a:p>
            <a:r>
              <a:rPr lang="en-US" b="1" dirty="0"/>
              <a:t>Consider the following statement: </a:t>
            </a:r>
            <a:r>
              <a:rPr lang="en-US" i="1" dirty="0"/>
              <a:t>The boys are taking advantage &amp;</a:t>
            </a:r>
            <a:r>
              <a:rPr lang="en-US" i="1" dirty="0" smtClean="0"/>
              <a:t> </a:t>
            </a:r>
            <a:r>
              <a:rPr lang="en-US" i="1" dirty="0"/>
              <a:t>imposing their own imposing nature on natural </a:t>
            </a:r>
            <a:r>
              <a:rPr lang="en-US" i="1" dirty="0" smtClean="0"/>
              <a:t>(mountain, lagoon, granite platform) occurring </a:t>
            </a:r>
            <a:r>
              <a:rPr lang="en-US" i="1" dirty="0"/>
              <a:t>structures on this uninhabited </a:t>
            </a:r>
            <a:r>
              <a:rPr lang="en-US" i="1" dirty="0" smtClean="0"/>
              <a:t>landscape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Foreshadowing .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Foreshadowing: </a:t>
            </a:r>
            <a:r>
              <a:rPr lang="en-US" dirty="0" smtClean="0"/>
              <a:t>A warning or indication of a future event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57199" y="2938844"/>
            <a:ext cx="7396163" cy="1920240"/>
          </a:xfrm>
        </p:spPr>
        <p:txBody>
          <a:bodyPr/>
          <a:lstStyle/>
          <a:p>
            <a:r>
              <a:rPr lang="en-US" dirty="0" smtClean="0"/>
              <a:t>The “Scar” (Destruction / Barbarism against nature)</a:t>
            </a:r>
          </a:p>
          <a:p>
            <a:r>
              <a:rPr lang="en-US" dirty="0" smtClean="0"/>
              <a:t>The “Great Rock” – smashed the canopy floor </a:t>
            </a:r>
          </a:p>
          <a:p>
            <a:r>
              <a:rPr lang="en-US" dirty="0" smtClean="0"/>
              <a:t>Title “The Lord of the Flies” (Power struggles)</a:t>
            </a:r>
          </a:p>
          <a:p>
            <a:r>
              <a:rPr lang="en-US" dirty="0" smtClean="0"/>
              <a:t>“Piggy” (Jack’s attempts to kill the pig at the end of chapter 1)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of Narration . . . 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Third Person Omniscient:  </a:t>
            </a:r>
            <a:r>
              <a:rPr lang="en-US" dirty="0"/>
              <a:t>the author tells the story using the third person. Author knows all of what is done, said, felt, and thought by the characters. </a:t>
            </a:r>
            <a:endParaRPr lang="en-US" dirty="0" smtClean="0"/>
          </a:p>
          <a:p>
            <a:r>
              <a:rPr lang="en-US" dirty="0" smtClean="0"/>
              <a:t>Each character is referred to as “he” “she” “it” or “they” &amp; never as “I” “we” (First Person)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3"/>
          </p:nvPr>
        </p:nvSpPr>
        <p:spPr>
          <a:xfrm>
            <a:off x="457199" y="4134802"/>
            <a:ext cx="7396163" cy="1920240"/>
          </a:xfrm>
        </p:spPr>
        <p:txBody>
          <a:bodyPr/>
          <a:lstStyle/>
          <a:p>
            <a:r>
              <a:rPr lang="en-US" b="1" dirty="0" smtClean="0"/>
              <a:t>Omniscient:</a:t>
            </a:r>
            <a:r>
              <a:rPr lang="en-US" dirty="0" smtClean="0"/>
              <a:t> means moving back and forth (</a:t>
            </a:r>
            <a:r>
              <a:rPr lang="en-US" i="1" dirty="0" smtClean="0"/>
              <a:t>omnisciently</a:t>
            </a:r>
            <a:r>
              <a:rPr lang="en-US" dirty="0" smtClean="0"/>
              <a:t> as you can imagine as the reader) between different scenes and thoughts</a:t>
            </a:r>
          </a:p>
          <a:p>
            <a:r>
              <a:rPr lang="en-US" dirty="0" smtClean="0"/>
              <a:t>As the reader we see all and make judgments for ourselves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6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603</TotalTime>
  <Words>465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Plaza</vt:lpstr>
      <vt:lpstr>PowerPoint Presentation</vt:lpstr>
      <vt:lpstr>An uninhabited island  </vt:lpstr>
      <vt:lpstr>Agenda: Opening Chapters</vt:lpstr>
      <vt:lpstr>Mood In Golding’s LOTF</vt:lpstr>
      <vt:lpstr>Golding’s Setting is vital…..</vt:lpstr>
      <vt:lpstr>False sense of security…..</vt:lpstr>
      <vt:lpstr>PowerPoint Presentation</vt:lpstr>
      <vt:lpstr>Foreshadowing . . . . </vt:lpstr>
      <vt:lpstr>Mode of Narration . . . . </vt:lpstr>
    </vt:vector>
  </TitlesOfParts>
  <Company>Educator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James MacDonald</dc:creator>
  <cp:lastModifiedBy>Wilson, Stephen</cp:lastModifiedBy>
  <cp:revision>24</cp:revision>
  <dcterms:created xsi:type="dcterms:W3CDTF">2013-03-03T14:43:52Z</dcterms:created>
  <dcterms:modified xsi:type="dcterms:W3CDTF">2016-10-03T12:22:44Z</dcterms:modified>
</cp:coreProperties>
</file>