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1"/>
  </p:sldMasterIdLst>
  <p:handoutMasterIdLst>
    <p:handoutMasterId r:id="rId14"/>
  </p:handoutMasterIdLst>
  <p:sldIdLst>
    <p:sldId id="256" r:id="rId2"/>
    <p:sldId id="266" r:id="rId3"/>
    <p:sldId id="257" r:id="rId4"/>
    <p:sldId id="264" r:id="rId5"/>
    <p:sldId id="262" r:id="rId6"/>
    <p:sldId id="263" r:id="rId7"/>
    <p:sldId id="258" r:id="rId8"/>
    <p:sldId id="265" r:id="rId9"/>
    <p:sldId id="259" r:id="rId10"/>
    <p:sldId id="260" r:id="rId11"/>
    <p:sldId id="268" r:id="rId12"/>
    <p:sldId id="269"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Verdana" panose="020B060403050404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777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Verdana" charset="0"/>
                <a:ea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C9D3EA07-1E1C-4362-B35D-9FC9DC056EF6}" type="datetimeFigureOut">
              <a:rPr lang="en-US" altLang="en-US"/>
              <a:pPr/>
              <a:t>11/28/2016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latin typeface="Verdana" charset="0"/>
                <a:ea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6B60CDB-AE3C-421F-84F2-16417562AAF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CA"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fld id="{A526E0AA-8D06-4491-9FC9-14CF166910A2}"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10435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1A965EEC-DD34-4EFD-AC0B-6FCC49F35AF7}"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442058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0E0C77DF-3931-4D1E-BEC7-A7CEC8394ECB}"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778694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CA"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C61BDCB8-BC2F-4096-9A5B-0579F0AC8E47}" type="slidenum">
              <a:rPr lang="en-US" altLang="en-US"/>
              <a:pPr/>
              <a:t>‹#›</a:t>
            </a:fld>
            <a:endParaRPr lang="en-US" altLang="en-US"/>
          </a:p>
        </p:txBody>
      </p:sp>
    </p:spTree>
    <p:extLst>
      <p:ext uri="{BB962C8B-B14F-4D97-AF65-F5344CB8AC3E}">
        <p14:creationId xmlns:p14="http://schemas.microsoft.com/office/powerpoint/2010/main" val="1339523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fld id="{703B0641-CB57-446E-846D-A212ABF9A534}"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889250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CA"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fld id="{83F9A0E9-AA1A-4558-A60E-0D4BFCC248EB}" type="slidenum">
              <a:rPr lang="en-US" altLang="en-US"/>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051992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fld id="{2C366921-4023-4BCB-AD2A-332B0174A568}"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736694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fld id="{475ECD65-725D-43D2-B494-CBAEAF6B8C1D}" type="slidenum">
              <a:rPr lang="en-US" altLang="en-US"/>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073020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fld id="{D6151387-C6BD-4288-97F2-43FA63A334FF}" type="slidenum">
              <a:rPr lang="en-US" altLang="en-US"/>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3600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fld id="{FCCFF52E-AFA3-4FB2-ACC3-75EC284CF01F}" type="slidenum">
              <a:rPr lang="en-US" altLang="en-US"/>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723740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CA"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fld id="{D8E79D47-10AC-49AA-A950-9476A9FBD744}" type="slidenum">
              <a:rPr lang="en-US" altLang="en-US"/>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140997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CA"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CA" noProof="0" smtClean="0"/>
              <a:t>Drag picture to placeholder or click icon to add</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fld id="{0D74F508-C6B2-4B9C-B18C-6FC52406F15F}" type="slidenum">
              <a:rPr lang="en-US" altLang="en-US"/>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5876884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CA" smtClean="0"/>
              <a:t>Click to edit Master title style</a:t>
            </a:r>
            <a:endParaRPr lang="en-US" dirty="0"/>
          </a:p>
        </p:txBody>
      </p:sp>
      <p:sp>
        <p:nvSpPr>
          <p:cNvPr id="15363"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smtClean="0"/>
              <a:t>Click to edit Master text styles</a:t>
            </a:r>
          </a:p>
          <a:p>
            <a:pPr lvl="1"/>
            <a:r>
              <a:rPr lang="en-CA" altLang="en-US" smtClean="0"/>
              <a:t>Second level</a:t>
            </a:r>
          </a:p>
          <a:p>
            <a:pPr lvl="2"/>
            <a:r>
              <a:rPr lang="en-CA" altLang="en-US" smtClean="0"/>
              <a:t>Third level</a:t>
            </a:r>
          </a:p>
          <a:p>
            <a:pPr lvl="3"/>
            <a:r>
              <a:rPr lang="en-CA" altLang="en-US" smtClean="0"/>
              <a:t>Fourth level</a:t>
            </a:r>
          </a:p>
          <a:p>
            <a:pPr lvl="4"/>
            <a:r>
              <a:rPr lang="en-CA" altLang="en-US" smtClean="0"/>
              <a:t>Fifth level</a:t>
            </a:r>
            <a:endParaRPr lang="en-US" altLang="en-US" smtClean="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a:defRPr>
                <a:solidFill>
                  <a:srgbClr val="FFFFFF"/>
                </a:solidFill>
              </a:defRPr>
            </a:lvl1pPr>
          </a:lstStyle>
          <a:p>
            <a:fld id="{BFEA0670-4C34-434A-A006-5110475A0F47}" type="slidenum">
              <a:rPr lang="en-US" altLang="en-US"/>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Verdana" charset="0"/>
                <a:ea typeface="ＭＳ Ｐゴシック" charset="0"/>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Verdana" charset="0"/>
                <a:ea typeface="ＭＳ Ｐゴシック"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5" r:id="rId12"/>
  </p:sldLayoutIdLst>
  <p:txStyles>
    <p:titleStyle>
      <a:lvl1pPr algn="l" rtl="0" fontAlgn="base">
        <a:spcBef>
          <a:spcPct val="0"/>
        </a:spcBef>
        <a:spcAft>
          <a:spcPct val="0"/>
        </a:spcAft>
        <a:defRPr sz="4600" kern="1200" spc="-100">
          <a:solidFill>
            <a:schemeClr val="tx2"/>
          </a:solidFill>
          <a:latin typeface="+mj-lt"/>
          <a:ea typeface="MS PGothic" panose="020B0600070205080204" pitchFamily="34" charset="-128"/>
          <a:cs typeface="+mj-cs"/>
        </a:defRPr>
      </a:lvl1pPr>
      <a:lvl2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2pPr>
      <a:lvl3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3pPr>
      <a:lvl4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4pPr>
      <a:lvl5pPr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5pPr>
      <a:lvl6pPr marL="4572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6pPr>
      <a:lvl7pPr marL="9144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7pPr>
      <a:lvl8pPr marL="13716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8pPr>
      <a:lvl9pPr marL="1828800" algn="l" rtl="0" fontAlgn="base">
        <a:spcBef>
          <a:spcPct val="0"/>
        </a:spcBef>
        <a:spcAft>
          <a:spcPct val="0"/>
        </a:spcAft>
        <a:defRPr sz="4600">
          <a:solidFill>
            <a:schemeClr val="tx2"/>
          </a:solidFill>
          <a:latin typeface="Cambria" panose="02040503050406030204" pitchFamily="18" charset="0"/>
          <a:ea typeface="MS PGothic" panose="020B0600070205080204" pitchFamily="34" charset="-128"/>
        </a:defRPr>
      </a:lvl9pPr>
    </p:titleStyle>
    <p:bodyStyle>
      <a:lvl1pPr marL="342900" indent="-228600" algn="l" rtl="0" fontAlgn="base">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fontAlgn="base">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fontAlgn="base">
        <a:spcBef>
          <a:spcPct val="20000"/>
        </a:spcBef>
        <a:spcAft>
          <a:spcPct val="0"/>
        </a:spcAft>
        <a:buClr>
          <a:srgbClr val="D2CB6C"/>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fontAlgn="base">
        <a:spcBef>
          <a:spcPct val="20000"/>
        </a:spcBef>
        <a:spcAft>
          <a:spcPct val="0"/>
        </a:spcAft>
        <a:buClr>
          <a:srgbClr val="95A39D"/>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fontAlgn="base">
        <a:spcBef>
          <a:spcPct val="20000"/>
        </a:spcBef>
        <a:spcAft>
          <a:spcPct val="0"/>
        </a:spcAft>
        <a:buClr>
          <a:srgbClr val="C89F5D"/>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fontAlgn="auto">
              <a:spcAft>
                <a:spcPts val="0"/>
              </a:spcAft>
              <a:defRPr/>
            </a:pPr>
            <a:r>
              <a:rPr lang="en-US" b="1">
                <a:latin typeface="Papyrus" charset="0"/>
                <a:ea typeface="+mj-ea"/>
              </a:rPr>
              <a:t>Sonnets</a:t>
            </a:r>
          </a:p>
        </p:txBody>
      </p:sp>
      <p:sp>
        <p:nvSpPr>
          <p:cNvPr id="2051" name="Rectangle 3"/>
          <p:cNvSpPr>
            <a:spLocks noGrp="1" noChangeArrowheads="1"/>
          </p:cNvSpPr>
          <p:nvPr>
            <p:ph type="subTitle" idx="1"/>
          </p:nvPr>
        </p:nvSpPr>
        <p:spPr>
          <a:xfrm>
            <a:off x="685800" y="4572000"/>
            <a:ext cx="6461125" cy="1066800"/>
          </a:xfrm>
        </p:spPr>
        <p:txBody>
          <a:bodyPr/>
          <a:lstStyle/>
          <a:p>
            <a:r>
              <a:rPr lang="en-US" altLang="en-US" smtClean="0">
                <a:solidFill>
                  <a:srgbClr val="8E8D8C"/>
                </a:solidFill>
                <a:latin typeface="Palatino Linotype" panose="02040502050505030304" pitchFamily="18" charset="0"/>
              </a:rPr>
              <a:t>   </a:t>
            </a:r>
            <a:r>
              <a:rPr lang="ja-JP" altLang="en-US" smtClean="0">
                <a:solidFill>
                  <a:srgbClr val="8E8D8C"/>
                </a:solidFill>
                <a:latin typeface="Arial" panose="020B0604020202020204" pitchFamily="34" charset="0"/>
                <a:ea typeface="MS Mincho" panose="02020609040205080304" pitchFamily="49" charset="-128"/>
              </a:rPr>
              <a:t>”</a:t>
            </a:r>
            <a:r>
              <a:rPr lang="en-US" altLang="ja-JP" smtClean="0">
                <a:solidFill>
                  <a:srgbClr val="8E8D8C"/>
                </a:solidFill>
                <a:latin typeface="Palatino Linotype" panose="02040502050505030304" pitchFamily="18" charset="0"/>
              </a:rPr>
              <a:t>A sonnet by any other name would sound as sweet…</a:t>
            </a:r>
            <a:r>
              <a:rPr lang="ja-JP" altLang="en-US" smtClean="0">
                <a:solidFill>
                  <a:srgbClr val="8E8D8C"/>
                </a:solidFill>
                <a:latin typeface="Arial" panose="020B0604020202020204" pitchFamily="34" charset="0"/>
                <a:ea typeface="MS Mincho" panose="02020609040205080304" pitchFamily="49" charset="-128"/>
              </a:rPr>
              <a:t>”</a:t>
            </a:r>
            <a:r>
              <a:rPr lang="en-US" altLang="ja-JP" smtClean="0">
                <a:solidFill>
                  <a:srgbClr val="8E8D8C"/>
                </a:solidFill>
              </a:rPr>
              <a:t> </a:t>
            </a:r>
            <a:endParaRPr lang="en-US" altLang="en-US" smtClean="0">
              <a:solidFill>
                <a:srgbClr val="8E8D8C"/>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descr="dglxasse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5300" y="3505200"/>
            <a:ext cx="22733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2" name="Rectangle 2"/>
          <p:cNvSpPr>
            <a:spLocks noGrp="1" noChangeArrowheads="1"/>
          </p:cNvSpPr>
          <p:nvPr>
            <p:ph type="title"/>
          </p:nvPr>
        </p:nvSpPr>
        <p:spPr/>
        <p:txBody>
          <a:bodyPr/>
          <a:lstStyle/>
          <a:p>
            <a:pPr fontAlgn="auto">
              <a:spcAft>
                <a:spcPts val="0"/>
              </a:spcAft>
              <a:defRPr/>
            </a:pPr>
            <a:r>
              <a:rPr lang="en-US">
                <a:ea typeface="+mj-ea"/>
              </a:rPr>
              <a:t>English (cont.)</a:t>
            </a:r>
          </a:p>
        </p:txBody>
      </p:sp>
      <p:sp>
        <p:nvSpPr>
          <p:cNvPr id="76803" name="Rectangle 3"/>
          <p:cNvSpPr>
            <a:spLocks noGrp="1" noChangeArrowheads="1"/>
          </p:cNvSpPr>
          <p:nvPr>
            <p:ph idx="1"/>
          </p:nvPr>
        </p:nvSpPr>
        <p:spPr>
          <a:effectLst>
            <a:outerShdw blurRad="63500" dist="25400" dir="5400000" algn="ctr" rotWithShape="0">
              <a:srgbClr val="777777">
                <a:alpha val="39998"/>
              </a:srgbClr>
            </a:outerShdw>
          </a:effectLst>
        </p:spPr>
        <p:txBody>
          <a:bodyPr/>
          <a:lstStyle/>
          <a:p>
            <a:pPr fontAlgn="auto">
              <a:spcAft>
                <a:spcPts val="0"/>
              </a:spcAft>
              <a:defRPr/>
            </a:pPr>
            <a:r>
              <a:rPr lang="en-US" dirty="0">
                <a:latin typeface="Palatino Linotype" charset="0"/>
                <a:ea typeface="+mn-ea"/>
              </a:rPr>
              <a:t>each quatrain develops a specific idea, but one closely related to the ideas in the other quatrains. </a:t>
            </a:r>
          </a:p>
          <a:p>
            <a:pPr fontAlgn="auto">
              <a:spcAft>
                <a:spcPts val="0"/>
              </a:spcAft>
              <a:defRPr/>
            </a:pPr>
            <a:r>
              <a:rPr lang="en-US" dirty="0">
                <a:latin typeface="Palatino Linotype" charset="0"/>
                <a:ea typeface="+mn-ea"/>
              </a:rPr>
              <a:t>Not only is the English sonnet the easiest in terms of its rhyme scheme, calling for only pairs of rhyming words rather than groups of 4, but it is the most flexible in terms of the placement of the </a:t>
            </a:r>
            <a:r>
              <a:rPr lang="en-US" i="1" dirty="0" err="1">
                <a:latin typeface="Palatino Linotype" charset="0"/>
                <a:ea typeface="+mn-ea"/>
              </a:rPr>
              <a:t>volta</a:t>
            </a:r>
            <a:r>
              <a:rPr lang="en-US" dirty="0">
                <a:latin typeface="Palatino Linotype" charset="0"/>
                <a:ea typeface="+mn-ea"/>
              </a:rPr>
              <a:t>. Shakespeare often places the "turn," as in the Italian, at </a:t>
            </a:r>
            <a:r>
              <a:rPr lang="en-US" dirty="0" smtClean="0">
                <a:latin typeface="Palatino Linotype" charset="0"/>
                <a:ea typeface="+mn-ea"/>
              </a:rPr>
              <a:t>line 9</a:t>
            </a:r>
            <a:endParaRPr lang="en-US" dirty="0">
              <a:ea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76804"/>
                                        </p:tgtEl>
                                        <p:attrNameLst>
                                          <p:attrName>style.visibility</p:attrName>
                                        </p:attrNameLst>
                                      </p:cBhvr>
                                      <p:to>
                                        <p:strVal val="visible"/>
                                      </p:to>
                                    </p:set>
                                    <p:animEffect transition="in" filter="dissolve">
                                      <p:cBhvr>
                                        <p:cTn id="7" dur="500"/>
                                        <p:tgtEl>
                                          <p:spTgt spid="76804"/>
                                        </p:tgtEl>
                                      </p:cBhvr>
                                    </p:animEffect>
                                  </p:childTnLst>
                                </p:cTn>
                              </p:par>
                            </p:childTnLst>
                          </p:cTn>
                        </p:par>
                        <p:par>
                          <p:cTn id="8" fill="hold" nodeType="afterGroup">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76803">
                                            <p:txEl>
                                              <p:pRg st="0" end="0"/>
                                            </p:txEl>
                                          </p:spTgt>
                                        </p:tgtEl>
                                        <p:attrNameLst>
                                          <p:attrName>style.visibility</p:attrName>
                                        </p:attrNameLst>
                                      </p:cBhvr>
                                      <p:to>
                                        <p:strVal val="visible"/>
                                      </p:to>
                                    </p:set>
                                    <p:animEffect transition="in" filter="fade">
                                      <p:cBhvr>
                                        <p:cTn id="11" dur="1000"/>
                                        <p:tgtEl>
                                          <p:spTgt spid="76803">
                                            <p:txEl>
                                              <p:pRg st="0" end="0"/>
                                            </p:txEl>
                                          </p:spTgt>
                                        </p:tgtEl>
                                      </p:cBhvr>
                                    </p:animEffect>
                                    <p:anim calcmode="lin" valueType="num">
                                      <p:cBhvr>
                                        <p:cTn id="12" dur="10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768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76803">
                                            <p:txEl>
                                              <p:pRg st="1" end="1"/>
                                            </p:txEl>
                                          </p:spTgt>
                                        </p:tgtEl>
                                        <p:attrNameLst>
                                          <p:attrName>style.visibility</p:attrName>
                                        </p:attrNameLst>
                                      </p:cBhvr>
                                      <p:to>
                                        <p:strVal val="visible"/>
                                      </p:to>
                                    </p:set>
                                    <p:animEffect transition="in" filter="fade">
                                      <p:cBhvr>
                                        <p:cTn id="18" dur="1000"/>
                                        <p:tgtEl>
                                          <p:spTgt spid="76803">
                                            <p:txEl>
                                              <p:pRg st="1" end="1"/>
                                            </p:txEl>
                                          </p:spTgt>
                                        </p:tgtEl>
                                      </p:cBhvr>
                                    </p:animEffect>
                                    <p:anim calcmode="lin" valueType="num">
                                      <p:cBhvr>
                                        <p:cTn id="19"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7680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fontAlgn="auto">
              <a:spcAft>
                <a:spcPts val="0"/>
              </a:spcAft>
              <a:defRPr/>
            </a:pPr>
            <a:r>
              <a:rPr lang="en-US">
                <a:ea typeface="+mj-ea"/>
              </a:rPr>
              <a:t>Identify the Type of Sonnet</a:t>
            </a:r>
          </a:p>
        </p:txBody>
      </p:sp>
      <p:sp>
        <p:nvSpPr>
          <p:cNvPr id="91139" name="Rectangle 3"/>
          <p:cNvSpPr>
            <a:spLocks noGrp="1" noChangeArrowheads="1"/>
          </p:cNvSpPr>
          <p:nvPr>
            <p:ph idx="1"/>
          </p:nvPr>
        </p:nvSpPr>
        <p:spPr>
          <a:xfrm>
            <a:off x="457200" y="1600200"/>
            <a:ext cx="8686800" cy="4530725"/>
          </a:xfrm>
        </p:spPr>
        <p:txBody>
          <a:bodyPr/>
          <a:lstStyle/>
          <a:p>
            <a:pPr>
              <a:lnSpc>
                <a:spcPct val="90000"/>
              </a:lnSpc>
            </a:pPr>
            <a:r>
              <a:rPr lang="en-US" altLang="en-US" sz="2000" smtClean="0"/>
              <a:t>The spring returns, the spring wind softly blowing </a:t>
            </a:r>
          </a:p>
          <a:p>
            <a:pPr>
              <a:lnSpc>
                <a:spcPct val="90000"/>
              </a:lnSpc>
              <a:buFont typeface="Wingdings" panose="05000000000000000000" pitchFamily="2" charset="2"/>
              <a:buNone/>
            </a:pPr>
            <a:r>
              <a:rPr lang="en-US" altLang="en-US" sz="2000" smtClean="0"/>
              <a:t>    Sprinkles the grass with gleam and glitter of showers, </a:t>
            </a:r>
            <a:br>
              <a:rPr lang="en-US" altLang="en-US" sz="2000" smtClean="0"/>
            </a:br>
            <a:r>
              <a:rPr lang="en-US" altLang="en-US" sz="2000" smtClean="0"/>
              <a:t>Powdering pearl and diamond, dripping with flowers, </a:t>
            </a:r>
            <a:br>
              <a:rPr lang="en-US" altLang="en-US" sz="2000" smtClean="0"/>
            </a:br>
            <a:r>
              <a:rPr lang="en-US" altLang="en-US" sz="2000" smtClean="0"/>
              <a:t>Dropping wet flowers, dancing the winters going; </a:t>
            </a:r>
            <a:br>
              <a:rPr lang="en-US" altLang="en-US" sz="2000" smtClean="0"/>
            </a:br>
            <a:r>
              <a:rPr lang="en-US" altLang="en-US" sz="2000" smtClean="0"/>
              <a:t>The swallow twitters, the groves of midnight are glowing </a:t>
            </a:r>
            <a:br>
              <a:rPr lang="en-US" altLang="en-US" sz="2000" smtClean="0"/>
            </a:br>
            <a:r>
              <a:rPr lang="en-US" altLang="en-US" sz="2000" smtClean="0"/>
              <a:t>With nightingale music and madness; the sweet fierce powers </a:t>
            </a:r>
            <a:br>
              <a:rPr lang="en-US" altLang="en-US" sz="2000" smtClean="0"/>
            </a:br>
            <a:r>
              <a:rPr lang="en-US" altLang="en-US" sz="2000" smtClean="0"/>
              <a:t>Of love flame up through the earth; the seed-soul towers </a:t>
            </a:r>
            <a:br>
              <a:rPr lang="en-US" altLang="en-US" sz="2000" smtClean="0"/>
            </a:br>
            <a:r>
              <a:rPr lang="en-US" altLang="en-US" sz="2000" smtClean="0"/>
              <a:t>And trembles; nature is filled to overflowing… </a:t>
            </a:r>
            <a:br>
              <a:rPr lang="en-US" altLang="en-US" sz="2000" smtClean="0"/>
            </a:br>
            <a:r>
              <a:rPr lang="en-US" altLang="en-US" sz="2000" smtClean="0"/>
              <a:t>The spring returns, but there is no returning </a:t>
            </a:r>
            <a:br>
              <a:rPr lang="en-US" altLang="en-US" sz="2000" smtClean="0"/>
            </a:br>
            <a:r>
              <a:rPr lang="en-US" altLang="en-US" sz="2000" smtClean="0"/>
              <a:t>Of spring for me. O heart with anguish burning! </a:t>
            </a:r>
            <a:br>
              <a:rPr lang="en-US" altLang="en-US" sz="2000" smtClean="0"/>
            </a:br>
            <a:r>
              <a:rPr lang="en-US" altLang="en-US" sz="2000" smtClean="0"/>
              <a:t>She that unlocked all April in a breath  </a:t>
            </a:r>
            <a:br>
              <a:rPr lang="en-US" altLang="en-US" sz="2000" smtClean="0"/>
            </a:br>
            <a:r>
              <a:rPr lang="en-US" altLang="en-US" sz="2000" smtClean="0"/>
              <a:t>Returns not…And these meadows, blossoms, birds </a:t>
            </a:r>
            <a:br>
              <a:rPr lang="en-US" altLang="en-US" sz="2000" smtClean="0"/>
            </a:br>
            <a:r>
              <a:rPr lang="en-US" altLang="en-US" sz="2000" smtClean="0"/>
              <a:t>These lovely gentle girls—words, empty words </a:t>
            </a:r>
            <a:br>
              <a:rPr lang="en-US" altLang="en-US" sz="2000" smtClean="0"/>
            </a:br>
            <a:r>
              <a:rPr lang="en-US" altLang="en-US" sz="2000" smtClean="0"/>
              <a:t>As bitter as the black estates of death! </a:t>
            </a:r>
            <a:br>
              <a:rPr lang="en-US" altLang="en-US" sz="2000" smtClean="0"/>
            </a:br>
            <a:endParaRPr lang="en-US" alt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Effect transition="in" filter="fade">
                                      <p:cBhvr>
                                        <p:cTn id="7" dur="1000"/>
                                        <p:tgtEl>
                                          <p:spTgt spid="91139">
                                            <p:txEl>
                                              <p:pRg st="0" end="0"/>
                                            </p:txEl>
                                          </p:spTgt>
                                        </p:tgtEl>
                                      </p:cBhvr>
                                    </p:animEffect>
                                    <p:anim calcmode="lin" valueType="num">
                                      <p:cBhvr>
                                        <p:cTn id="8" dur="10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113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91139">
                                            <p:txEl>
                                              <p:pRg st="1" end="1"/>
                                            </p:txEl>
                                          </p:spTgt>
                                        </p:tgtEl>
                                        <p:attrNameLst>
                                          <p:attrName>style.visibility</p:attrName>
                                        </p:attrNameLst>
                                      </p:cBhvr>
                                      <p:to>
                                        <p:strVal val="visible"/>
                                      </p:to>
                                    </p:set>
                                    <p:animEffect transition="in" filter="fade">
                                      <p:cBhvr>
                                        <p:cTn id="12" dur="1000"/>
                                        <p:tgtEl>
                                          <p:spTgt spid="91139">
                                            <p:txEl>
                                              <p:pRg st="1" end="1"/>
                                            </p:txEl>
                                          </p:spTgt>
                                        </p:tgtEl>
                                      </p:cBhvr>
                                    </p:animEffect>
                                    <p:anim calcmode="lin" valueType="num">
                                      <p:cBhvr>
                                        <p:cTn id="13" dur="10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113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algn="ctr" fontAlgn="auto">
              <a:spcAft>
                <a:spcPts val="0"/>
              </a:spcAft>
              <a:defRPr/>
            </a:pPr>
            <a:r>
              <a:rPr lang="en-US">
                <a:ea typeface="+mj-ea"/>
              </a:rPr>
              <a:t>Identify the Type of Sonnet</a:t>
            </a:r>
          </a:p>
        </p:txBody>
      </p:sp>
      <p:sp>
        <p:nvSpPr>
          <p:cNvPr id="14338" name="Rectangle 3"/>
          <p:cNvSpPr>
            <a:spLocks noGrp="1" noChangeArrowheads="1"/>
          </p:cNvSpPr>
          <p:nvPr>
            <p:ph idx="1"/>
          </p:nvPr>
        </p:nvSpPr>
        <p:spPr>
          <a:xfrm>
            <a:off x="457200" y="1600200"/>
            <a:ext cx="8686800" cy="4530725"/>
          </a:xfrm>
        </p:spPr>
        <p:txBody>
          <a:bodyPr/>
          <a:lstStyle/>
          <a:p>
            <a:pPr>
              <a:lnSpc>
                <a:spcPct val="80000"/>
              </a:lnSpc>
            </a:pPr>
            <a:r>
              <a:rPr lang="en-US" altLang="en-US" sz="2400" smtClean="0"/>
              <a:t>Shall I compare thee to a summer's day? </a:t>
            </a:r>
            <a:br>
              <a:rPr lang="en-US" altLang="en-US" sz="2400" smtClean="0"/>
            </a:br>
            <a:r>
              <a:rPr lang="en-US" altLang="en-US" sz="2400" smtClean="0"/>
              <a:t>Thou art more lovely and more temperate:</a:t>
            </a:r>
            <a:br>
              <a:rPr lang="en-US" altLang="en-US" sz="2400" smtClean="0"/>
            </a:br>
            <a:r>
              <a:rPr lang="en-US" altLang="en-US" sz="2400" smtClean="0"/>
              <a:t>Rough winds do shake the darling buds of May,</a:t>
            </a:r>
            <a:br>
              <a:rPr lang="en-US" altLang="en-US" sz="2400" smtClean="0"/>
            </a:br>
            <a:r>
              <a:rPr lang="en-US" altLang="en-US" sz="2400" smtClean="0"/>
              <a:t>And summer's lease hath all too short a date: </a:t>
            </a:r>
            <a:br>
              <a:rPr lang="en-US" altLang="en-US" sz="2400" smtClean="0"/>
            </a:br>
            <a:r>
              <a:rPr lang="en-US" altLang="en-US" sz="2400" smtClean="0"/>
              <a:t>Sometime too hot the eye of heaven shines,</a:t>
            </a:r>
            <a:br>
              <a:rPr lang="en-US" altLang="en-US" sz="2400" smtClean="0"/>
            </a:br>
            <a:r>
              <a:rPr lang="en-US" altLang="en-US" sz="2400" smtClean="0"/>
              <a:t>And often is his gold complexion dimm'd; </a:t>
            </a:r>
            <a:br>
              <a:rPr lang="en-US" altLang="en-US" sz="2400" smtClean="0"/>
            </a:br>
            <a:r>
              <a:rPr lang="en-US" altLang="en-US" sz="2400" smtClean="0"/>
              <a:t>And every fair from fair sometime declines,</a:t>
            </a:r>
            <a:br>
              <a:rPr lang="en-US" altLang="en-US" sz="2400" smtClean="0"/>
            </a:br>
            <a:r>
              <a:rPr lang="en-US" altLang="en-US" sz="2400" smtClean="0"/>
              <a:t>By chance or nature's changing course untrimm'd;</a:t>
            </a:r>
            <a:br>
              <a:rPr lang="en-US" altLang="en-US" sz="2400" smtClean="0"/>
            </a:br>
            <a:r>
              <a:rPr lang="en-US" altLang="en-US" sz="2400" smtClean="0"/>
              <a:t>But thy eternal summer shall not fade</a:t>
            </a:r>
            <a:br>
              <a:rPr lang="en-US" altLang="en-US" sz="2400" smtClean="0"/>
            </a:br>
            <a:r>
              <a:rPr lang="en-US" altLang="en-US" sz="2400" smtClean="0"/>
              <a:t>Nor lose possession of that fair thou owest;</a:t>
            </a:r>
            <a:br>
              <a:rPr lang="en-US" altLang="en-US" sz="2400" smtClean="0"/>
            </a:br>
            <a:r>
              <a:rPr lang="en-US" altLang="en-US" sz="2400" smtClean="0"/>
              <a:t>Nor shall Death brag thou wander'st in his shade,</a:t>
            </a:r>
            <a:br>
              <a:rPr lang="en-US" altLang="en-US" sz="2400" smtClean="0"/>
            </a:br>
            <a:r>
              <a:rPr lang="en-US" altLang="en-US" sz="2400" smtClean="0"/>
              <a:t>When in eternal lines to time thou growest: </a:t>
            </a:r>
            <a:br>
              <a:rPr lang="en-US" altLang="en-US" sz="2400" smtClean="0"/>
            </a:br>
            <a:r>
              <a:rPr lang="en-US" altLang="en-US" sz="2400" smtClean="0"/>
              <a:t>So long as men can breathe or eyes can see,</a:t>
            </a:r>
            <a:br>
              <a:rPr lang="en-US" altLang="en-US" sz="2400" smtClean="0"/>
            </a:br>
            <a:r>
              <a:rPr lang="en-US" altLang="en-US" sz="2400" smtClean="0"/>
              <a:t>So long lives this and this gives life to thee.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pPr fontAlgn="auto">
              <a:spcAft>
                <a:spcPts val="0"/>
              </a:spcAft>
              <a:defRPr/>
            </a:pPr>
            <a:r>
              <a:rPr lang="en-US">
                <a:ea typeface="+mj-ea"/>
              </a:rPr>
              <a:t>Pretest</a:t>
            </a:r>
          </a:p>
        </p:txBody>
      </p:sp>
      <p:sp>
        <p:nvSpPr>
          <p:cNvPr id="88067" name="Rectangle 3"/>
          <p:cNvSpPr>
            <a:spLocks noGrp="1" noChangeArrowheads="1"/>
          </p:cNvSpPr>
          <p:nvPr>
            <p:ph sz="half" idx="1"/>
          </p:nvPr>
        </p:nvSpPr>
        <p:spPr>
          <a:xfrm>
            <a:off x="457200" y="1536700"/>
            <a:ext cx="3657600" cy="4589463"/>
          </a:xfrm>
        </p:spPr>
        <p:txBody>
          <a:bodyPr/>
          <a:lstStyle/>
          <a:p>
            <a:r>
              <a:rPr lang="en-US" altLang="en-US" sz="2000" dirty="0" smtClean="0"/>
              <a:t>What is </a:t>
            </a:r>
            <a:r>
              <a:rPr lang="ja-JP" altLang="en-US" sz="2000" dirty="0" smtClean="0">
                <a:latin typeface="Arial" panose="020B0604020202020204" pitchFamily="34" charset="0"/>
                <a:ea typeface="MS Mincho" panose="02020609040205080304" pitchFamily="49" charset="-128"/>
              </a:rPr>
              <a:t>“</a:t>
            </a:r>
            <a:r>
              <a:rPr lang="en-US" altLang="ja-JP" sz="2000" dirty="0" smtClean="0"/>
              <a:t>iambic pentameter?</a:t>
            </a:r>
            <a:r>
              <a:rPr lang="ja-JP" altLang="en-US" sz="2000" dirty="0" smtClean="0">
                <a:latin typeface="Arial" panose="020B0604020202020204" pitchFamily="34" charset="0"/>
                <a:ea typeface="MS Mincho" panose="02020609040205080304" pitchFamily="49" charset="-128"/>
              </a:rPr>
              <a:t>”</a:t>
            </a:r>
            <a:endParaRPr lang="en-US" altLang="ja-JP" sz="2000" dirty="0" smtClean="0"/>
          </a:p>
          <a:p>
            <a:pPr lvl="1"/>
            <a:r>
              <a:rPr lang="en-US" altLang="en-US" sz="1800" dirty="0" smtClean="0"/>
              <a:t>A </a:t>
            </a:r>
            <a:r>
              <a:rPr lang="en-US" altLang="en-US" sz="1800" dirty="0" smtClean="0"/>
              <a:t>ten syllable line, consisting of five iambic feet</a:t>
            </a:r>
            <a:r>
              <a:rPr lang="en-US" altLang="en-US" sz="1800" dirty="0" smtClean="0"/>
              <a:t>.</a:t>
            </a:r>
          </a:p>
          <a:p>
            <a:r>
              <a:rPr lang="en-US" altLang="en-US" sz="2000" dirty="0"/>
              <a:t>What is a poetic </a:t>
            </a:r>
            <a:r>
              <a:rPr lang="ja-JP" altLang="en-US" sz="2000" dirty="0">
                <a:latin typeface="Arial" panose="020B0604020202020204" pitchFamily="34" charset="0"/>
                <a:ea typeface="MS Mincho" panose="02020609040205080304" pitchFamily="49" charset="-128"/>
              </a:rPr>
              <a:t>“</a:t>
            </a:r>
            <a:r>
              <a:rPr lang="en-US" altLang="ja-JP" sz="2000" dirty="0"/>
              <a:t>foot?</a:t>
            </a:r>
            <a:r>
              <a:rPr lang="ja-JP" altLang="en-US" sz="2000" dirty="0">
                <a:latin typeface="Arial" panose="020B0604020202020204" pitchFamily="34" charset="0"/>
                <a:ea typeface="MS Mincho" panose="02020609040205080304" pitchFamily="49" charset="-128"/>
              </a:rPr>
              <a:t>”</a:t>
            </a:r>
            <a:endParaRPr lang="en-US" altLang="ja-JP" sz="2000" dirty="0"/>
          </a:p>
          <a:p>
            <a:pPr lvl="1"/>
            <a:r>
              <a:rPr lang="en-US" altLang="en-US" sz="1800" dirty="0" smtClean="0"/>
              <a:t>A </a:t>
            </a:r>
            <a:r>
              <a:rPr lang="en-US" altLang="en-US" sz="1800" dirty="0"/>
              <a:t>group of two syllables.</a:t>
            </a:r>
          </a:p>
          <a:p>
            <a:pPr lvl="1"/>
            <a:endParaRPr lang="en-US" altLang="en-US" sz="1800" dirty="0" smtClean="0"/>
          </a:p>
          <a:p>
            <a:endParaRPr lang="en-US" altLang="en-US" sz="2000" dirty="0" smtClean="0"/>
          </a:p>
        </p:txBody>
      </p:sp>
      <p:sp>
        <p:nvSpPr>
          <p:cNvPr id="2" name="Content Placeholder 1"/>
          <p:cNvSpPr>
            <a:spLocks noGrp="1"/>
          </p:cNvSpPr>
          <p:nvPr>
            <p:ph sz="half" idx="2"/>
          </p:nvPr>
        </p:nvSpPr>
        <p:spPr/>
        <p:txBody>
          <a:bodyPr/>
          <a:lstStyle/>
          <a:p>
            <a:r>
              <a:rPr lang="en-US" altLang="en-US" sz="2000" dirty="0"/>
              <a:t>What is a </a:t>
            </a:r>
            <a:r>
              <a:rPr lang="ja-JP" altLang="en-US" sz="2000" dirty="0">
                <a:latin typeface="Arial" panose="020B0604020202020204" pitchFamily="34" charset="0"/>
                <a:ea typeface="MS Mincho" panose="02020609040205080304" pitchFamily="49" charset="-128"/>
              </a:rPr>
              <a:t>“</a:t>
            </a:r>
            <a:r>
              <a:rPr lang="en-US" altLang="ja-JP" sz="2000" dirty="0"/>
              <a:t>sonnet?</a:t>
            </a:r>
            <a:r>
              <a:rPr lang="ja-JP" altLang="en-US" sz="2000" dirty="0">
                <a:latin typeface="Arial" panose="020B0604020202020204" pitchFamily="34" charset="0"/>
                <a:ea typeface="MS Mincho" panose="02020609040205080304" pitchFamily="49" charset="-128"/>
              </a:rPr>
              <a:t>”</a:t>
            </a:r>
            <a:endParaRPr lang="en-US" altLang="ja-JP" sz="2000" dirty="0"/>
          </a:p>
          <a:p>
            <a:pPr lvl="1"/>
            <a:r>
              <a:rPr lang="en-US" altLang="en-US" sz="1800" dirty="0"/>
              <a:t>A poem consisting of 14 lines</a:t>
            </a:r>
          </a:p>
          <a:p>
            <a:r>
              <a:rPr lang="en-US" altLang="en-US" sz="2000" dirty="0"/>
              <a:t>What are the main types of sonnets?</a:t>
            </a:r>
          </a:p>
          <a:p>
            <a:pPr lvl="1"/>
            <a:r>
              <a:rPr lang="en-US" altLang="en-US" sz="1800" dirty="0"/>
              <a:t>English (Shakespearean) and Italian (Petrarchan)</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with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Effect transition="in" filter="fade">
                                      <p:cBhvr>
                                        <p:cTn id="7" dur="1000"/>
                                        <p:tgtEl>
                                          <p:spTgt spid="88067">
                                            <p:txEl>
                                              <p:pRg st="0" end="0"/>
                                            </p:txEl>
                                          </p:spTgt>
                                        </p:tgtEl>
                                      </p:cBhvr>
                                    </p:animEffect>
                                    <p:anim calcmode="lin" valueType="num">
                                      <p:cBhvr>
                                        <p:cTn id="8" dur="1000" fill="hold"/>
                                        <p:tgtEl>
                                          <p:spTgt spid="880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806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8067">
                                            <p:txEl>
                                              <p:pRg st="1" end="1"/>
                                            </p:txEl>
                                          </p:spTgt>
                                        </p:tgtEl>
                                        <p:attrNameLst>
                                          <p:attrName>style.visibility</p:attrName>
                                        </p:attrNameLst>
                                      </p:cBhvr>
                                      <p:to>
                                        <p:strVal val="visible"/>
                                      </p:to>
                                    </p:set>
                                    <p:animEffect transition="in" filter="fade">
                                      <p:cBhvr>
                                        <p:cTn id="12" dur="1000"/>
                                        <p:tgtEl>
                                          <p:spTgt spid="88067">
                                            <p:txEl>
                                              <p:pRg st="1" end="1"/>
                                            </p:txEl>
                                          </p:spTgt>
                                        </p:tgtEl>
                                      </p:cBhvr>
                                    </p:animEffect>
                                    <p:anim calcmode="lin" valueType="num">
                                      <p:cBhvr>
                                        <p:cTn id="13" dur="1000" fill="hold"/>
                                        <p:tgtEl>
                                          <p:spTgt spid="8806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80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8067">
                                            <p:txEl>
                                              <p:pRg st="2" end="2"/>
                                            </p:txEl>
                                          </p:spTgt>
                                        </p:tgtEl>
                                        <p:attrNameLst>
                                          <p:attrName>style.visibility</p:attrName>
                                        </p:attrNameLst>
                                      </p:cBhvr>
                                      <p:to>
                                        <p:strVal val="visible"/>
                                      </p:to>
                                    </p:set>
                                    <p:animEffect transition="in" filter="fade">
                                      <p:cBhvr>
                                        <p:cTn id="19" dur="1000"/>
                                        <p:tgtEl>
                                          <p:spTgt spid="88067">
                                            <p:txEl>
                                              <p:pRg st="2" end="2"/>
                                            </p:txEl>
                                          </p:spTgt>
                                        </p:tgtEl>
                                      </p:cBhvr>
                                    </p:animEffect>
                                    <p:anim calcmode="lin" valueType="num">
                                      <p:cBhvr>
                                        <p:cTn id="20" dur="1000" fill="hold"/>
                                        <p:tgtEl>
                                          <p:spTgt spid="8806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806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88067">
                                            <p:txEl>
                                              <p:pRg st="3" end="3"/>
                                            </p:txEl>
                                          </p:spTgt>
                                        </p:tgtEl>
                                        <p:attrNameLst>
                                          <p:attrName>style.visibility</p:attrName>
                                        </p:attrNameLst>
                                      </p:cBhvr>
                                      <p:to>
                                        <p:strVal val="visible"/>
                                      </p:to>
                                    </p:set>
                                    <p:animEffect transition="in" filter="fade">
                                      <p:cBhvr>
                                        <p:cTn id="24" dur="1000"/>
                                        <p:tgtEl>
                                          <p:spTgt spid="88067">
                                            <p:txEl>
                                              <p:pRg st="3" end="3"/>
                                            </p:txEl>
                                          </p:spTgt>
                                        </p:tgtEl>
                                      </p:cBhvr>
                                    </p:animEffect>
                                    <p:anim calcmode="lin" valueType="num">
                                      <p:cBhvr>
                                        <p:cTn id="25" dur="1000" fill="hold"/>
                                        <p:tgtEl>
                                          <p:spTgt spid="8806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880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fontAlgn="auto">
              <a:spcAft>
                <a:spcPts val="0"/>
              </a:spcAft>
              <a:defRPr/>
            </a:pPr>
            <a:r>
              <a:rPr lang="en-US">
                <a:ea typeface="+mj-ea"/>
              </a:rPr>
              <a:t>What is a Sonnet?</a:t>
            </a:r>
          </a:p>
        </p:txBody>
      </p:sp>
      <p:sp>
        <p:nvSpPr>
          <p:cNvPr id="71683" name="Rectangle 3"/>
          <p:cNvSpPr>
            <a:spLocks noGrp="1" noChangeArrowheads="1"/>
          </p:cNvSpPr>
          <p:nvPr>
            <p:ph idx="1"/>
          </p:nvPr>
        </p:nvSpPr>
        <p:spPr/>
        <p:txBody>
          <a:bodyPr/>
          <a:lstStyle/>
          <a:p>
            <a:r>
              <a:rPr lang="en-US" altLang="en-US" smtClean="0">
                <a:latin typeface="Palatino Linotype" panose="02040502050505030304" pitchFamily="18" charset="0"/>
              </a:rPr>
              <a:t>A very structured type of poetry in which the author attempts to show two related but differing things to the reader in order to communicate something about them.</a:t>
            </a:r>
            <a:r>
              <a:rPr lang="en-US" altLang="en-US" smtClean="0"/>
              <a:t> </a:t>
            </a:r>
          </a:p>
          <a:p>
            <a:r>
              <a:rPr lang="en-US" altLang="en-US" smtClean="0">
                <a:latin typeface="Palatino Linotype" panose="02040502050505030304" pitchFamily="18" charset="0"/>
              </a:rPr>
              <a:t>Developed in Italy, probably in the</a:t>
            </a:r>
          </a:p>
          <a:p>
            <a:pPr>
              <a:buFont typeface="Wingdings" panose="05000000000000000000" pitchFamily="2" charset="2"/>
              <a:buNone/>
            </a:pPr>
            <a:r>
              <a:rPr lang="en-US" altLang="en-US" smtClean="0">
                <a:latin typeface="Palatino Linotype" panose="02040502050505030304" pitchFamily="18" charset="0"/>
              </a:rPr>
              <a:t> thirteenth century.</a:t>
            </a:r>
          </a:p>
        </p:txBody>
      </p:sp>
      <p:pic>
        <p:nvPicPr>
          <p:cNvPr id="71685" name="Picture 5" descr="MC900036453[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846483">
            <a:off x="6021388" y="2743200"/>
            <a:ext cx="2817812" cy="376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Effect transition="in" filter="fade">
                                      <p:cBhvr>
                                        <p:cTn id="7" dur="1000"/>
                                        <p:tgtEl>
                                          <p:spTgt spid="71683">
                                            <p:txEl>
                                              <p:pRg st="0" end="0"/>
                                            </p:txEl>
                                          </p:spTgt>
                                        </p:tgtEl>
                                      </p:cBhvr>
                                    </p:animEffect>
                                    <p:anim calcmode="lin" valueType="num">
                                      <p:cBhvr>
                                        <p:cTn id="8" dur="10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683">
                                            <p:txEl>
                                              <p:pRg st="0" end="0"/>
                                            </p:txEl>
                                          </p:spTgt>
                                        </p:tgtEl>
                                        <p:attrNameLst>
                                          <p:attrName>ppt_y</p:attrName>
                                        </p:attrNameLst>
                                      </p:cBhvr>
                                      <p:tavLst>
                                        <p:tav tm="0">
                                          <p:val>
                                            <p:strVal val="#ppt_y+.1"/>
                                          </p:val>
                                        </p:tav>
                                        <p:tav tm="100000">
                                          <p:val>
                                            <p:strVal val="#ppt_y"/>
                                          </p:val>
                                        </p:tav>
                                      </p:tavLst>
                                    </p:anim>
                                  </p:childTnLst>
                                </p:cTn>
                              </p:par>
                              <p:par>
                                <p:cTn id="10" presetID="34" presetClass="entr" presetSubtype="0" fill="hold" nodeType="withEffect">
                                  <p:stCondLst>
                                    <p:cond delay="0"/>
                                  </p:stCondLst>
                                  <p:childTnLst>
                                    <p:set>
                                      <p:cBhvr>
                                        <p:cTn id="11" dur="1" fill="hold">
                                          <p:stCondLst>
                                            <p:cond delay="0"/>
                                          </p:stCondLst>
                                        </p:cTn>
                                        <p:tgtEl>
                                          <p:spTgt spid="71685"/>
                                        </p:tgtEl>
                                        <p:attrNameLst>
                                          <p:attrName>style.visibility</p:attrName>
                                        </p:attrNameLst>
                                      </p:cBhvr>
                                      <p:to>
                                        <p:strVal val="visible"/>
                                      </p:to>
                                    </p:set>
                                    <p:anim from="(-#ppt_w/2)" to="(#ppt_x)" calcmode="lin" valueType="num">
                                      <p:cBhvr>
                                        <p:cTn id="12" dur="600" fill="hold">
                                          <p:stCondLst>
                                            <p:cond delay="0"/>
                                          </p:stCondLst>
                                        </p:cTn>
                                        <p:tgtEl>
                                          <p:spTgt spid="71685"/>
                                        </p:tgtEl>
                                        <p:attrNameLst>
                                          <p:attrName>ppt_x</p:attrName>
                                        </p:attrNameLst>
                                      </p:cBhvr>
                                    </p:anim>
                                    <p:anim from="0" to="-1.0" calcmode="lin" valueType="num">
                                      <p:cBhvr>
                                        <p:cTn id="13" dur="200" decel="50000" autoRev="1" fill="hold">
                                          <p:stCondLst>
                                            <p:cond delay="600"/>
                                          </p:stCondLst>
                                        </p:cTn>
                                        <p:tgtEl>
                                          <p:spTgt spid="71685"/>
                                        </p:tgtEl>
                                        <p:attrNameLst>
                                          <p:attrName>xshear</p:attrName>
                                        </p:attrNameLst>
                                      </p:cBhvr>
                                    </p:anim>
                                    <p:animScale>
                                      <p:cBhvr>
                                        <p:cTn id="14" dur="200" decel="100000" autoRev="1" fill="hold">
                                          <p:stCondLst>
                                            <p:cond delay="600"/>
                                          </p:stCondLst>
                                        </p:cTn>
                                        <p:tgtEl>
                                          <p:spTgt spid="71685"/>
                                        </p:tgtEl>
                                      </p:cBhvr>
                                      <p:from x="100000" y="100000"/>
                                      <p:to x="80000" y="100000"/>
                                    </p:animScale>
                                    <p:anim by="(#ppt_h/3+#ppt_w*0.1)" calcmode="lin" valueType="num">
                                      <p:cBhvr additive="sum">
                                        <p:cTn id="15" dur="200" decel="100000" autoRev="1" fill="hold">
                                          <p:stCondLst>
                                            <p:cond delay="600"/>
                                          </p:stCondLst>
                                        </p:cTn>
                                        <p:tgtEl>
                                          <p:spTgt spid="71685"/>
                                        </p:tgtEl>
                                        <p:attrNameLst>
                                          <p:attrName>ppt_x</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1683">
                                            <p:txEl>
                                              <p:pRg st="1" end="1"/>
                                            </p:txEl>
                                          </p:spTgt>
                                        </p:tgtEl>
                                        <p:attrNameLst>
                                          <p:attrName>style.visibility</p:attrName>
                                        </p:attrNameLst>
                                      </p:cBhvr>
                                      <p:to>
                                        <p:strVal val="visible"/>
                                      </p:to>
                                    </p:set>
                                    <p:animEffect transition="in" filter="fade">
                                      <p:cBhvr>
                                        <p:cTn id="20" dur="1000"/>
                                        <p:tgtEl>
                                          <p:spTgt spid="71683">
                                            <p:txEl>
                                              <p:pRg st="1" end="1"/>
                                            </p:txEl>
                                          </p:spTgt>
                                        </p:tgtEl>
                                      </p:cBhvr>
                                    </p:animEffect>
                                    <p:anim calcmode="lin" valueType="num">
                                      <p:cBhvr>
                                        <p:cTn id="21" dur="10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71683">
                                            <p:txEl>
                                              <p:pRg st="1" end="1"/>
                                            </p:txEl>
                                          </p:spTgt>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71683">
                                            <p:txEl>
                                              <p:pRg st="2" end="2"/>
                                            </p:txEl>
                                          </p:spTgt>
                                        </p:tgtEl>
                                        <p:attrNameLst>
                                          <p:attrName>style.visibility</p:attrName>
                                        </p:attrNameLst>
                                      </p:cBhvr>
                                      <p:to>
                                        <p:strVal val="visible"/>
                                      </p:to>
                                    </p:set>
                                    <p:animEffect transition="in" filter="fade">
                                      <p:cBhvr>
                                        <p:cTn id="25" dur="1000"/>
                                        <p:tgtEl>
                                          <p:spTgt spid="71683">
                                            <p:txEl>
                                              <p:pRg st="2" end="2"/>
                                            </p:txEl>
                                          </p:spTgt>
                                        </p:tgtEl>
                                      </p:cBhvr>
                                    </p:animEffect>
                                    <p:anim calcmode="lin" valueType="num">
                                      <p:cBhvr>
                                        <p:cTn id="26"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7168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fontAlgn="auto">
              <a:spcAft>
                <a:spcPts val="0"/>
              </a:spcAft>
              <a:defRPr/>
            </a:pPr>
            <a:r>
              <a:rPr lang="en-US">
                <a:ea typeface="+mj-ea"/>
              </a:rPr>
              <a:t>Sonnets (cont.)</a:t>
            </a:r>
          </a:p>
        </p:txBody>
      </p:sp>
      <p:sp>
        <p:nvSpPr>
          <p:cNvPr id="80899" name="Rectangle 3"/>
          <p:cNvSpPr>
            <a:spLocks noGrp="1" noChangeArrowheads="1"/>
          </p:cNvSpPr>
          <p:nvPr>
            <p:ph idx="1"/>
          </p:nvPr>
        </p:nvSpPr>
        <p:spPr/>
        <p:txBody>
          <a:bodyPr/>
          <a:lstStyle/>
          <a:p>
            <a:endParaRPr lang="en-US" altLang="en-US" dirty="0" smtClean="0"/>
          </a:p>
          <a:p>
            <a:r>
              <a:rPr lang="en-US" altLang="en-US" dirty="0" smtClean="0">
                <a:latin typeface="Palatino Linotype" panose="02040502050505030304" pitchFamily="18" charset="0"/>
              </a:rPr>
              <a:t>Almost always consists of fourteen lines and follows one of several set rhyme schemes:</a:t>
            </a:r>
          </a:p>
          <a:p>
            <a:pPr lvl="1"/>
            <a:r>
              <a:rPr lang="en-US" altLang="en-US" dirty="0" smtClean="0">
                <a:latin typeface="Palatino Linotype" panose="02040502050505030304" pitchFamily="18" charset="0"/>
              </a:rPr>
              <a:t>English (Shakespearean) </a:t>
            </a:r>
          </a:p>
          <a:p>
            <a:pPr lvl="1"/>
            <a:r>
              <a:rPr lang="en-US" altLang="en-US" dirty="0" smtClean="0">
                <a:latin typeface="Palatino Linotype" panose="02040502050505030304" pitchFamily="18" charset="0"/>
              </a:rPr>
              <a:t>Italian (Petrarchan)</a:t>
            </a:r>
          </a:p>
          <a:p>
            <a:pPr>
              <a:buFont typeface="Wingdings" panose="05000000000000000000" pitchFamily="2" charset="2"/>
              <a:buNone/>
            </a:pPr>
            <a:endParaRPr lang="en-US" altLang="en-US" dirty="0" smtClean="0">
              <a:latin typeface="Palatino Linotype" panose="02040502050505030304" pitchFamily="18" charset="0"/>
            </a:endParaRPr>
          </a:p>
          <a:p>
            <a:pPr>
              <a:buFont typeface="Wingdings" panose="05000000000000000000" pitchFamily="2" charset="2"/>
              <a:buNone/>
            </a:pPr>
            <a:endParaRPr lang="en-US" altLang="en-US" dirty="0" smtClean="0">
              <a:latin typeface="Palatino Linotype" panose="02040502050505030304" pitchFamily="18" charset="0"/>
            </a:endParaRPr>
          </a:p>
        </p:txBody>
      </p:sp>
      <p:pic>
        <p:nvPicPr>
          <p:cNvPr id="80900" name="Picture 4" descr="dglxasse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352800"/>
            <a:ext cx="3389313"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0899">
                                            <p:txEl>
                                              <p:pRg st="1" end="1"/>
                                            </p:txEl>
                                          </p:spTgt>
                                        </p:tgtEl>
                                        <p:attrNameLst>
                                          <p:attrName>style.visibility</p:attrName>
                                        </p:attrNameLst>
                                      </p:cBhvr>
                                      <p:to>
                                        <p:strVal val="visible"/>
                                      </p:to>
                                    </p:set>
                                    <p:animEffect transition="in" filter="fade">
                                      <p:cBhvr>
                                        <p:cTn id="7" dur="1000"/>
                                        <p:tgtEl>
                                          <p:spTgt spid="80899">
                                            <p:txEl>
                                              <p:pRg st="1" end="1"/>
                                            </p:txEl>
                                          </p:spTgt>
                                        </p:tgtEl>
                                      </p:cBhvr>
                                    </p:animEffect>
                                    <p:anim calcmode="lin" valueType="num">
                                      <p:cBhvr>
                                        <p:cTn id="8" dur="1000" fill="hold"/>
                                        <p:tgtEl>
                                          <p:spTgt spid="8089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0899">
                                            <p:txEl>
                                              <p:pRg st="1" end="1"/>
                                            </p:txEl>
                                          </p:spTgt>
                                        </p:tgtEl>
                                        <p:attrNameLst>
                                          <p:attrName>ppt_y</p:attrName>
                                        </p:attrNameLst>
                                      </p:cBhvr>
                                      <p:tavLst>
                                        <p:tav tm="0">
                                          <p:val>
                                            <p:strVal val="#ppt_y+.1"/>
                                          </p:val>
                                        </p:tav>
                                        <p:tav tm="100000">
                                          <p:val>
                                            <p:strVal val="#ppt_y"/>
                                          </p:val>
                                        </p:tav>
                                      </p:tavLst>
                                    </p:anim>
                                  </p:childTnLst>
                                </p:cTn>
                              </p:par>
                              <p:par>
                                <p:cTn id="10" presetID="35" presetClass="entr" presetSubtype="0" fill="hold" nodeType="withEffect">
                                  <p:stCondLst>
                                    <p:cond delay="0"/>
                                  </p:stCondLst>
                                  <p:childTnLst>
                                    <p:set>
                                      <p:cBhvr>
                                        <p:cTn id="11" dur="1" fill="hold">
                                          <p:stCondLst>
                                            <p:cond delay="0"/>
                                          </p:stCondLst>
                                        </p:cTn>
                                        <p:tgtEl>
                                          <p:spTgt spid="80900"/>
                                        </p:tgtEl>
                                        <p:attrNameLst>
                                          <p:attrName>style.visibility</p:attrName>
                                        </p:attrNameLst>
                                      </p:cBhvr>
                                      <p:to>
                                        <p:strVal val="visible"/>
                                      </p:to>
                                    </p:set>
                                    <p:animEffect transition="in" filter="fade">
                                      <p:cBhvr>
                                        <p:cTn id="12" dur="2000"/>
                                        <p:tgtEl>
                                          <p:spTgt spid="80900"/>
                                        </p:tgtEl>
                                      </p:cBhvr>
                                    </p:animEffect>
                                    <p:anim calcmode="lin" valueType="num">
                                      <p:cBhvr>
                                        <p:cTn id="13" dur="2000" fill="hold"/>
                                        <p:tgtEl>
                                          <p:spTgt spid="80900"/>
                                        </p:tgtEl>
                                        <p:attrNameLst>
                                          <p:attrName>style.rotation</p:attrName>
                                        </p:attrNameLst>
                                      </p:cBhvr>
                                      <p:tavLst>
                                        <p:tav tm="0">
                                          <p:val>
                                            <p:fltVal val="720"/>
                                          </p:val>
                                        </p:tav>
                                        <p:tav tm="100000">
                                          <p:val>
                                            <p:fltVal val="0"/>
                                          </p:val>
                                        </p:tav>
                                      </p:tavLst>
                                    </p:anim>
                                    <p:anim calcmode="lin" valueType="num">
                                      <p:cBhvr>
                                        <p:cTn id="14" dur="2000" fill="hold"/>
                                        <p:tgtEl>
                                          <p:spTgt spid="80900"/>
                                        </p:tgtEl>
                                        <p:attrNameLst>
                                          <p:attrName>ppt_h</p:attrName>
                                        </p:attrNameLst>
                                      </p:cBhvr>
                                      <p:tavLst>
                                        <p:tav tm="0">
                                          <p:val>
                                            <p:fltVal val="0"/>
                                          </p:val>
                                        </p:tav>
                                        <p:tav tm="100000">
                                          <p:val>
                                            <p:strVal val="#ppt_h"/>
                                          </p:val>
                                        </p:tav>
                                      </p:tavLst>
                                    </p:anim>
                                    <p:anim calcmode="lin" valueType="num">
                                      <p:cBhvr>
                                        <p:cTn id="15" dur="2000" fill="hold"/>
                                        <p:tgtEl>
                                          <p:spTgt spid="80900"/>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0899">
                                            <p:txEl>
                                              <p:pRg st="2" end="2"/>
                                            </p:txEl>
                                          </p:spTgt>
                                        </p:tgtEl>
                                        <p:attrNameLst>
                                          <p:attrName>style.visibility</p:attrName>
                                        </p:attrNameLst>
                                      </p:cBhvr>
                                      <p:to>
                                        <p:strVal val="visible"/>
                                      </p:to>
                                    </p:set>
                                    <p:animEffect transition="in" filter="fade">
                                      <p:cBhvr>
                                        <p:cTn id="20" dur="1000"/>
                                        <p:tgtEl>
                                          <p:spTgt spid="80899">
                                            <p:txEl>
                                              <p:pRg st="2" end="2"/>
                                            </p:txEl>
                                          </p:spTgt>
                                        </p:tgtEl>
                                      </p:cBhvr>
                                    </p:animEffect>
                                    <p:anim calcmode="lin" valueType="num">
                                      <p:cBhvr>
                                        <p:cTn id="21" dur="1000" fill="hold"/>
                                        <p:tgtEl>
                                          <p:spTgt spid="80899">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80899">
                                            <p:txEl>
                                              <p:pRg st="2" end="2"/>
                                            </p:txEl>
                                          </p:spTgt>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1000"/>
                            </p:stCondLst>
                            <p:childTnLst>
                              <p:par>
                                <p:cTn id="24" presetID="42" presetClass="entr" presetSubtype="0" fill="hold" grpId="0" nodeType="afterEffect">
                                  <p:stCondLst>
                                    <p:cond delay="0"/>
                                  </p:stCondLst>
                                  <p:childTnLst>
                                    <p:set>
                                      <p:cBhvr>
                                        <p:cTn id="25" dur="1" fill="hold">
                                          <p:stCondLst>
                                            <p:cond delay="0"/>
                                          </p:stCondLst>
                                        </p:cTn>
                                        <p:tgtEl>
                                          <p:spTgt spid="80899">
                                            <p:txEl>
                                              <p:pRg st="3" end="3"/>
                                            </p:txEl>
                                          </p:spTgt>
                                        </p:tgtEl>
                                        <p:attrNameLst>
                                          <p:attrName>style.visibility</p:attrName>
                                        </p:attrNameLst>
                                      </p:cBhvr>
                                      <p:to>
                                        <p:strVal val="visible"/>
                                      </p:to>
                                    </p:set>
                                    <p:animEffect transition="in" filter="fade">
                                      <p:cBhvr>
                                        <p:cTn id="26" dur="1000"/>
                                        <p:tgtEl>
                                          <p:spTgt spid="80899">
                                            <p:txEl>
                                              <p:pRg st="3" end="3"/>
                                            </p:txEl>
                                          </p:spTgt>
                                        </p:tgtEl>
                                      </p:cBhvr>
                                    </p:animEffect>
                                    <p:anim calcmode="lin" valueType="num">
                                      <p:cBhvr>
                                        <p:cTn id="27" dur="1000" fill="hold"/>
                                        <p:tgtEl>
                                          <p:spTgt spid="8089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08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fontAlgn="auto">
              <a:spcAft>
                <a:spcPts val="0"/>
              </a:spcAft>
              <a:defRPr/>
            </a:pPr>
            <a:r>
              <a:rPr lang="en-US">
                <a:ea typeface="+mj-ea"/>
              </a:rPr>
              <a:t>Sonnet Vocabulary</a:t>
            </a:r>
          </a:p>
        </p:txBody>
      </p:sp>
      <p:sp>
        <p:nvSpPr>
          <p:cNvPr id="78851" name="Rectangle 3"/>
          <p:cNvSpPr>
            <a:spLocks noGrp="1" noChangeArrowheads="1"/>
          </p:cNvSpPr>
          <p:nvPr>
            <p:ph idx="1"/>
          </p:nvPr>
        </p:nvSpPr>
        <p:spPr>
          <a:xfrm>
            <a:off x="533400" y="1752600"/>
            <a:ext cx="8229600" cy="4419600"/>
          </a:xfrm>
        </p:spPr>
        <p:txBody>
          <a:bodyPr/>
          <a:lstStyle/>
          <a:p>
            <a:r>
              <a:rPr lang="en-US" altLang="en-US" smtClean="0">
                <a:latin typeface="Palatino Linotype" panose="02040502050505030304" pitchFamily="18" charset="0"/>
              </a:rPr>
              <a:t>Quatrain: </a:t>
            </a:r>
          </a:p>
          <a:p>
            <a:pPr lvl="1"/>
            <a:r>
              <a:rPr lang="en-US" altLang="en-US" smtClean="0">
                <a:latin typeface="Palatino Linotype" panose="02040502050505030304" pitchFamily="18" charset="0"/>
              </a:rPr>
              <a:t>A stanza of four lines.  </a:t>
            </a:r>
          </a:p>
          <a:p>
            <a:r>
              <a:rPr lang="en-US" altLang="en-US" smtClean="0">
                <a:latin typeface="Palatino Linotype" panose="02040502050505030304" pitchFamily="18" charset="0"/>
              </a:rPr>
              <a:t>Octave:</a:t>
            </a:r>
          </a:p>
          <a:p>
            <a:pPr lvl="1"/>
            <a:r>
              <a:rPr lang="en-US" altLang="en-US" smtClean="0">
                <a:latin typeface="Palatino Linotype" panose="02040502050505030304" pitchFamily="18" charset="0"/>
              </a:rPr>
              <a:t>An eight line stanza. Used primarily to denote the first eight-line division of the Italian Sonnet as separate from the last six-line division, the </a:t>
            </a:r>
            <a:r>
              <a:rPr lang="en-US" altLang="en-US" i="1" smtClean="0">
                <a:latin typeface="Palatino Linotype" panose="02040502050505030304" pitchFamily="18" charset="0"/>
              </a:rPr>
              <a:t>sestet.</a:t>
            </a:r>
          </a:p>
          <a:p>
            <a:pPr>
              <a:buFont typeface="Wingdings" panose="05000000000000000000" pitchFamily="2" charset="2"/>
              <a:buNone/>
            </a:pPr>
            <a:endParaRPr lang="en-US" altLang="en-US" smtClean="0">
              <a:latin typeface="Palatino Linotype" panose="0204050205050503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fade">
                                      <p:cBhvr>
                                        <p:cTn id="7" dur="1000"/>
                                        <p:tgtEl>
                                          <p:spTgt spid="78851">
                                            <p:txEl>
                                              <p:pRg st="0" end="0"/>
                                            </p:txEl>
                                          </p:spTgt>
                                        </p:tgtEl>
                                      </p:cBhvr>
                                    </p:animEffect>
                                    <p:anim calcmode="lin" valueType="num">
                                      <p:cBhvr>
                                        <p:cTn id="8" dur="1000" fill="hold"/>
                                        <p:tgtEl>
                                          <p:spTgt spid="788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885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fade">
                                      <p:cBhvr>
                                        <p:cTn id="12" dur="1000"/>
                                        <p:tgtEl>
                                          <p:spTgt spid="78851">
                                            <p:txEl>
                                              <p:pRg st="1" end="1"/>
                                            </p:txEl>
                                          </p:spTgt>
                                        </p:tgtEl>
                                      </p:cBhvr>
                                    </p:animEffect>
                                    <p:anim calcmode="lin" valueType="num">
                                      <p:cBhvr>
                                        <p:cTn id="13" dur="1000" fill="hold"/>
                                        <p:tgtEl>
                                          <p:spTgt spid="7885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88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Effect transition="in" filter="fade">
                                      <p:cBhvr>
                                        <p:cTn id="19" dur="1000"/>
                                        <p:tgtEl>
                                          <p:spTgt spid="78851">
                                            <p:txEl>
                                              <p:pRg st="2" end="2"/>
                                            </p:txEl>
                                          </p:spTgt>
                                        </p:tgtEl>
                                      </p:cBhvr>
                                    </p:animEffect>
                                    <p:anim calcmode="lin" valueType="num">
                                      <p:cBhvr>
                                        <p:cTn id="20" dur="10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8851">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8851">
                                            <p:txEl>
                                              <p:pRg st="3" end="3"/>
                                            </p:txEl>
                                          </p:spTgt>
                                        </p:tgtEl>
                                        <p:attrNameLst>
                                          <p:attrName>style.visibility</p:attrName>
                                        </p:attrNameLst>
                                      </p:cBhvr>
                                      <p:to>
                                        <p:strVal val="visible"/>
                                      </p:to>
                                    </p:set>
                                    <p:animEffect transition="in" filter="fade">
                                      <p:cBhvr>
                                        <p:cTn id="24" dur="1000"/>
                                        <p:tgtEl>
                                          <p:spTgt spid="78851">
                                            <p:txEl>
                                              <p:pRg st="3" end="3"/>
                                            </p:txEl>
                                          </p:spTgt>
                                        </p:tgtEl>
                                      </p:cBhvr>
                                    </p:animEffect>
                                    <p:anim calcmode="lin" valueType="num">
                                      <p:cBhvr>
                                        <p:cTn id="25" dur="10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88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fontAlgn="auto">
              <a:spcAft>
                <a:spcPts val="0"/>
              </a:spcAft>
              <a:defRPr/>
            </a:pPr>
            <a:r>
              <a:rPr lang="en-US">
                <a:ea typeface="+mj-ea"/>
              </a:rPr>
              <a:t>Vocab. (cont.)</a:t>
            </a:r>
          </a:p>
        </p:txBody>
      </p:sp>
      <p:sp>
        <p:nvSpPr>
          <p:cNvPr id="79875" name="Rectangle 3"/>
          <p:cNvSpPr>
            <a:spLocks noGrp="1" noChangeArrowheads="1"/>
          </p:cNvSpPr>
          <p:nvPr>
            <p:ph idx="1"/>
          </p:nvPr>
        </p:nvSpPr>
        <p:spPr/>
        <p:txBody>
          <a:bodyPr/>
          <a:lstStyle/>
          <a:p>
            <a:pPr>
              <a:lnSpc>
                <a:spcPct val="80000"/>
              </a:lnSpc>
            </a:pPr>
            <a:r>
              <a:rPr lang="en-US" altLang="en-US" sz="2400" smtClean="0">
                <a:latin typeface="Palatino Linotype" panose="02040502050505030304" pitchFamily="18" charset="0"/>
              </a:rPr>
              <a:t>Sestet:</a:t>
            </a:r>
          </a:p>
          <a:p>
            <a:pPr lvl="1">
              <a:lnSpc>
                <a:spcPct val="80000"/>
              </a:lnSpc>
            </a:pPr>
            <a:r>
              <a:rPr lang="en-US" altLang="en-US" b="1" smtClean="0">
                <a:latin typeface="Palatino Linotype" panose="02040502050505030304" pitchFamily="18" charset="0"/>
              </a:rPr>
              <a:t>The second six-line division of an Italian Sonnet. Following the eight-line division (octave), the sestet usually makes specific a general statement that has been presented in the octave or indicates the personal emotion of the author in a situation that the octave has developed.</a:t>
            </a:r>
          </a:p>
          <a:p>
            <a:pPr>
              <a:lnSpc>
                <a:spcPct val="80000"/>
              </a:lnSpc>
            </a:pPr>
            <a:r>
              <a:rPr lang="en-US" altLang="en-US" sz="2400" b="1" smtClean="0">
                <a:latin typeface="Palatino Linotype" panose="02040502050505030304" pitchFamily="18" charset="0"/>
              </a:rPr>
              <a:t>Volta:</a:t>
            </a:r>
          </a:p>
          <a:p>
            <a:pPr lvl="1">
              <a:lnSpc>
                <a:spcPct val="80000"/>
              </a:lnSpc>
            </a:pPr>
            <a:r>
              <a:rPr lang="en-US" altLang="en-US" b="1" smtClean="0">
                <a:latin typeface="Palatino Linotype" panose="02040502050505030304" pitchFamily="18" charset="0"/>
              </a:rPr>
              <a:t>The turn in thought– from question to answer, problem to solution– that occurs at the beginning of the sestet (line 9) in the Italian sonnet. Sometimes occurs in the English sonnet between the twelfth and thirteenth lines. Marked by </a:t>
            </a:r>
            <a:r>
              <a:rPr lang="ja-JP" altLang="en-US" b="1" smtClean="0">
                <a:latin typeface="Arial" panose="020B0604020202020204" pitchFamily="34" charset="0"/>
                <a:ea typeface="MS Mincho" panose="02020609040205080304" pitchFamily="49" charset="-128"/>
              </a:rPr>
              <a:t>“</a:t>
            </a:r>
            <a:r>
              <a:rPr lang="en-US" altLang="ja-JP" b="1" smtClean="0">
                <a:latin typeface="Palatino Linotype" panose="02040502050505030304" pitchFamily="18" charset="0"/>
              </a:rPr>
              <a:t>but,</a:t>
            </a:r>
            <a:r>
              <a:rPr lang="ja-JP" altLang="en-US" b="1" smtClean="0">
                <a:latin typeface="Arial" panose="020B0604020202020204" pitchFamily="34" charset="0"/>
                <a:ea typeface="MS Mincho" panose="02020609040205080304" pitchFamily="49" charset="-128"/>
              </a:rPr>
              <a:t>”</a:t>
            </a:r>
            <a:r>
              <a:rPr lang="en-US" altLang="ja-JP" b="1" smtClean="0">
                <a:latin typeface="Palatino Linotype" panose="02040502050505030304" pitchFamily="18" charset="0"/>
              </a:rPr>
              <a:t> </a:t>
            </a:r>
            <a:r>
              <a:rPr lang="ja-JP" altLang="en-US" b="1" smtClean="0">
                <a:latin typeface="Arial" panose="020B0604020202020204" pitchFamily="34" charset="0"/>
                <a:ea typeface="MS Mincho" panose="02020609040205080304" pitchFamily="49" charset="-128"/>
              </a:rPr>
              <a:t>“</a:t>
            </a:r>
            <a:r>
              <a:rPr lang="en-US" altLang="ja-JP" b="1" smtClean="0">
                <a:latin typeface="Palatino Linotype" panose="02040502050505030304" pitchFamily="18" charset="0"/>
              </a:rPr>
              <a:t>yet,</a:t>
            </a:r>
            <a:r>
              <a:rPr lang="ja-JP" altLang="en-US" b="1" smtClean="0">
                <a:latin typeface="Arial" panose="020B0604020202020204" pitchFamily="34" charset="0"/>
                <a:ea typeface="MS Mincho" panose="02020609040205080304" pitchFamily="49" charset="-128"/>
              </a:rPr>
              <a:t>”</a:t>
            </a:r>
            <a:r>
              <a:rPr lang="en-US" altLang="ja-JP" b="1" smtClean="0">
                <a:latin typeface="Palatino Linotype" panose="02040502050505030304" pitchFamily="18" charset="0"/>
              </a:rPr>
              <a:t> or </a:t>
            </a:r>
            <a:r>
              <a:rPr lang="ja-JP" altLang="en-US" b="1" smtClean="0">
                <a:latin typeface="Arial" panose="020B0604020202020204" pitchFamily="34" charset="0"/>
                <a:ea typeface="MS Mincho" panose="02020609040205080304" pitchFamily="49" charset="-128"/>
              </a:rPr>
              <a:t>“</a:t>
            </a:r>
            <a:r>
              <a:rPr lang="en-US" altLang="ja-JP" b="1" smtClean="0">
                <a:latin typeface="Palatino Linotype" panose="02040502050505030304" pitchFamily="18" charset="0"/>
              </a:rPr>
              <a:t>and yet.</a:t>
            </a:r>
            <a:r>
              <a:rPr lang="ja-JP" altLang="en-US" b="1" smtClean="0">
                <a:latin typeface="Arial" panose="020B0604020202020204" pitchFamily="34" charset="0"/>
                <a:ea typeface="MS Mincho" panose="02020609040205080304" pitchFamily="49" charset="-128"/>
              </a:rPr>
              <a:t>”</a:t>
            </a:r>
            <a:endParaRPr lang="en-US" altLang="ja-JP" b="1" smtClean="0">
              <a:latin typeface="Palatino Linotype" panose="02040502050505030304" pitchFamily="18" charset="0"/>
            </a:endParaRPr>
          </a:p>
          <a:p>
            <a:pPr>
              <a:lnSpc>
                <a:spcPct val="80000"/>
              </a:lnSpc>
              <a:buFont typeface="Wingdings" panose="05000000000000000000" pitchFamily="2" charset="2"/>
              <a:buNone/>
            </a:pPr>
            <a:endParaRPr lang="en-US" altLang="en-US" sz="2400" b="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fade">
                                      <p:cBhvr>
                                        <p:cTn id="7" dur="1000"/>
                                        <p:tgtEl>
                                          <p:spTgt spid="79875">
                                            <p:txEl>
                                              <p:pRg st="0" end="0"/>
                                            </p:txEl>
                                          </p:spTgt>
                                        </p:tgtEl>
                                      </p:cBhvr>
                                    </p:animEffect>
                                    <p:anim calcmode="lin" valueType="num">
                                      <p:cBhvr>
                                        <p:cTn id="8" dur="1000" fill="hold"/>
                                        <p:tgtEl>
                                          <p:spTgt spid="798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fade">
                                      <p:cBhvr>
                                        <p:cTn id="12" dur="1000"/>
                                        <p:tgtEl>
                                          <p:spTgt spid="79875">
                                            <p:txEl>
                                              <p:pRg st="1" end="1"/>
                                            </p:txEl>
                                          </p:spTgt>
                                        </p:tgtEl>
                                      </p:cBhvr>
                                    </p:animEffect>
                                    <p:anim calcmode="lin" valueType="num">
                                      <p:cBhvr>
                                        <p:cTn id="13" dur="1000" fill="hold"/>
                                        <p:tgtEl>
                                          <p:spTgt spid="798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98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animEffect transition="in" filter="fade">
                                      <p:cBhvr>
                                        <p:cTn id="19" dur="1000"/>
                                        <p:tgtEl>
                                          <p:spTgt spid="79875">
                                            <p:txEl>
                                              <p:pRg st="2" end="2"/>
                                            </p:txEl>
                                          </p:spTgt>
                                        </p:tgtEl>
                                      </p:cBhvr>
                                    </p:animEffect>
                                    <p:anim calcmode="lin" valueType="num">
                                      <p:cBhvr>
                                        <p:cTn id="20"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7987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79875">
                                            <p:txEl>
                                              <p:pRg st="3" end="3"/>
                                            </p:txEl>
                                          </p:spTgt>
                                        </p:tgtEl>
                                        <p:attrNameLst>
                                          <p:attrName>style.visibility</p:attrName>
                                        </p:attrNameLst>
                                      </p:cBhvr>
                                      <p:to>
                                        <p:strVal val="visible"/>
                                      </p:to>
                                    </p:set>
                                    <p:animEffect transition="in" filter="fade">
                                      <p:cBhvr>
                                        <p:cTn id="24" dur="1000"/>
                                        <p:tgtEl>
                                          <p:spTgt spid="79875">
                                            <p:txEl>
                                              <p:pRg st="3" end="3"/>
                                            </p:txEl>
                                          </p:spTgt>
                                        </p:tgtEl>
                                      </p:cBhvr>
                                    </p:animEffect>
                                    <p:anim calcmode="lin" valueType="num">
                                      <p:cBhvr>
                                        <p:cTn id="25" dur="1000" fill="hold"/>
                                        <p:tgtEl>
                                          <p:spTgt spid="798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987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fontAlgn="auto">
              <a:spcAft>
                <a:spcPts val="0"/>
              </a:spcAft>
              <a:defRPr/>
            </a:pPr>
            <a:r>
              <a:rPr lang="en-US">
                <a:ea typeface="+mj-ea"/>
              </a:rPr>
              <a:t>Italian Sonnets (Petrarchan)</a:t>
            </a:r>
          </a:p>
        </p:txBody>
      </p:sp>
      <p:sp>
        <p:nvSpPr>
          <p:cNvPr id="72707" name="Rectangle 3"/>
          <p:cNvSpPr>
            <a:spLocks noGrp="1" noChangeArrowheads="1"/>
          </p:cNvSpPr>
          <p:nvPr>
            <p:ph type="body" sz="half" idx="1"/>
          </p:nvPr>
        </p:nvSpPr>
        <p:spPr>
          <a:xfrm>
            <a:off x="457200" y="1600200"/>
            <a:ext cx="4191000" cy="4530725"/>
          </a:xfrm>
        </p:spPr>
        <p:txBody>
          <a:bodyPr/>
          <a:lstStyle/>
          <a:p>
            <a:r>
              <a:rPr lang="en-US" altLang="en-US" smtClean="0">
                <a:latin typeface="Palatino Linotype" panose="02040502050505030304" pitchFamily="18" charset="0"/>
              </a:rPr>
              <a:t>Distinguished by its division into the octave and sestet:</a:t>
            </a:r>
          </a:p>
          <a:p>
            <a:pPr lvl="1"/>
            <a:r>
              <a:rPr lang="en-US" altLang="en-US" sz="2800" smtClean="0">
                <a:latin typeface="Palatino Linotype" panose="02040502050505030304" pitchFamily="18" charset="0"/>
              </a:rPr>
              <a:t>The octave rhyming </a:t>
            </a:r>
            <a:r>
              <a:rPr lang="en-US" altLang="en-US" sz="3600" i="1" smtClean="0">
                <a:latin typeface="Palatino Linotype" panose="02040502050505030304" pitchFamily="18" charset="0"/>
              </a:rPr>
              <a:t>abbaabba</a:t>
            </a:r>
          </a:p>
          <a:p>
            <a:pPr lvl="1"/>
            <a:r>
              <a:rPr lang="en-US" altLang="en-US" sz="2800" smtClean="0">
                <a:latin typeface="Palatino Linotype" panose="02040502050505030304" pitchFamily="18" charset="0"/>
              </a:rPr>
              <a:t>The sestet rhyming </a:t>
            </a:r>
            <a:r>
              <a:rPr lang="en-US" altLang="en-US" sz="3600" i="1" smtClean="0">
                <a:latin typeface="Palatino Linotype" panose="02040502050505030304" pitchFamily="18" charset="0"/>
              </a:rPr>
              <a:t>cdecde, cdcdcd</a:t>
            </a:r>
            <a:r>
              <a:rPr lang="en-US" altLang="en-US" sz="2800" i="1" smtClean="0">
                <a:latin typeface="Palatino Linotype" panose="02040502050505030304" pitchFamily="18" charset="0"/>
              </a:rPr>
              <a:t> </a:t>
            </a:r>
            <a:r>
              <a:rPr lang="en-US" altLang="en-US" sz="2800" smtClean="0">
                <a:latin typeface="Palatino Linotype" panose="02040502050505030304" pitchFamily="18" charset="0"/>
              </a:rPr>
              <a:t>or </a:t>
            </a:r>
            <a:r>
              <a:rPr lang="en-US" altLang="en-US" sz="3600" i="1" smtClean="0">
                <a:latin typeface="Palatino Linotype" panose="02040502050505030304" pitchFamily="18" charset="0"/>
              </a:rPr>
              <a:t>cdedce</a:t>
            </a:r>
            <a:endParaRPr lang="en-US" altLang="en-US" sz="3600" smtClean="0">
              <a:latin typeface="Palatino Linotype" panose="02040502050505030304" pitchFamily="18" charset="0"/>
            </a:endParaRPr>
          </a:p>
        </p:txBody>
      </p:sp>
      <p:pic>
        <p:nvPicPr>
          <p:cNvPr id="72710" name="Picture 6" descr="dglxasset[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rot="20686460">
            <a:off x="5589588" y="2997200"/>
            <a:ext cx="2743200" cy="1474788"/>
          </a:xfr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Effect transition="in" filter="fade">
                                      <p:cBhvr>
                                        <p:cTn id="7" dur="1000"/>
                                        <p:tgtEl>
                                          <p:spTgt spid="72707">
                                            <p:txEl>
                                              <p:pRg st="0" end="0"/>
                                            </p:txEl>
                                          </p:spTgt>
                                        </p:tgtEl>
                                      </p:cBhvr>
                                    </p:animEffect>
                                    <p:anim calcmode="lin" valueType="num">
                                      <p:cBhvr>
                                        <p:cTn id="8"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270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Effect transition="in" filter="fade">
                                      <p:cBhvr>
                                        <p:cTn id="12" dur="1000"/>
                                        <p:tgtEl>
                                          <p:spTgt spid="72707">
                                            <p:txEl>
                                              <p:pRg st="1" end="1"/>
                                            </p:txEl>
                                          </p:spTgt>
                                        </p:tgtEl>
                                      </p:cBhvr>
                                    </p:animEffect>
                                    <p:anim calcmode="lin" valueType="num">
                                      <p:cBhvr>
                                        <p:cTn id="13"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270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Effect transition="in" filter="fade">
                                      <p:cBhvr>
                                        <p:cTn id="17" dur="1000"/>
                                        <p:tgtEl>
                                          <p:spTgt spid="72707">
                                            <p:txEl>
                                              <p:pRg st="2" end="2"/>
                                            </p:txEl>
                                          </p:spTgt>
                                        </p:tgtEl>
                                      </p:cBhvr>
                                    </p:animEffect>
                                    <p:anim calcmode="lin" valueType="num">
                                      <p:cBhvr>
                                        <p:cTn id="18"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727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3" presetClass="entr" presetSubtype="16" fill="hold" nodeType="clickEffect">
                                  <p:stCondLst>
                                    <p:cond delay="0"/>
                                  </p:stCondLst>
                                  <p:childTnLst>
                                    <p:set>
                                      <p:cBhvr>
                                        <p:cTn id="23" dur="1" fill="hold">
                                          <p:stCondLst>
                                            <p:cond delay="0"/>
                                          </p:stCondLst>
                                        </p:cTn>
                                        <p:tgtEl>
                                          <p:spTgt spid="72710"/>
                                        </p:tgtEl>
                                        <p:attrNameLst>
                                          <p:attrName>style.visibility</p:attrName>
                                        </p:attrNameLst>
                                      </p:cBhvr>
                                      <p:to>
                                        <p:strVal val="visible"/>
                                      </p:to>
                                    </p:set>
                                    <p:anim calcmode="lin" valueType="num">
                                      <p:cBhvr>
                                        <p:cTn id="24" dur="500" fill="hold"/>
                                        <p:tgtEl>
                                          <p:spTgt spid="72710"/>
                                        </p:tgtEl>
                                        <p:attrNameLst>
                                          <p:attrName>ppt_w</p:attrName>
                                        </p:attrNameLst>
                                      </p:cBhvr>
                                      <p:tavLst>
                                        <p:tav tm="0">
                                          <p:val>
                                            <p:fltVal val="0"/>
                                          </p:val>
                                        </p:tav>
                                        <p:tav tm="100000">
                                          <p:val>
                                            <p:strVal val="#ppt_w"/>
                                          </p:val>
                                        </p:tav>
                                      </p:tavLst>
                                    </p:anim>
                                    <p:anim calcmode="lin" valueType="num">
                                      <p:cBhvr>
                                        <p:cTn id="25" dur="500" fill="hold"/>
                                        <p:tgtEl>
                                          <p:spTgt spid="727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wrap="square" numCol="1" anchorCtr="0" compatLnSpc="1">
            <a:prstTxWarp prst="textNoShape">
              <a:avLst/>
            </a:prstTxWarp>
          </a:bodyPr>
          <a:lstStyle/>
          <a:p>
            <a:r>
              <a:rPr lang="en-US" altLang="en-US" smtClean="0"/>
              <a:t>More on Italian Sonnets…</a:t>
            </a:r>
          </a:p>
        </p:txBody>
      </p:sp>
      <p:sp>
        <p:nvSpPr>
          <p:cNvPr id="81923" name="Rectangle 3"/>
          <p:cNvSpPr>
            <a:spLocks noGrp="1" noChangeArrowheads="1"/>
          </p:cNvSpPr>
          <p:nvPr>
            <p:ph type="body" sz="half" idx="1"/>
          </p:nvPr>
        </p:nvSpPr>
        <p:spPr>
          <a:xfrm>
            <a:off x="457200" y="1600200"/>
            <a:ext cx="4648200" cy="4876800"/>
          </a:xfrm>
        </p:spPr>
        <p:txBody>
          <a:bodyPr/>
          <a:lstStyle/>
          <a:p>
            <a:r>
              <a:rPr lang="en-US" altLang="en-US" dirty="0" smtClean="0">
                <a:latin typeface="Palatino Linotype" panose="02040502050505030304" pitchFamily="18" charset="0"/>
              </a:rPr>
              <a:t>The octave typically</a:t>
            </a:r>
            <a:r>
              <a:rPr lang="en-US" altLang="en-US" sz="2400" dirty="0" smtClean="0">
                <a:latin typeface="Palatino Linotype" panose="02040502050505030304" pitchFamily="18" charset="0"/>
              </a:rPr>
              <a:t>:</a:t>
            </a:r>
          </a:p>
          <a:p>
            <a:pPr lvl="1"/>
            <a:r>
              <a:rPr lang="en-US" altLang="en-US" dirty="0" smtClean="0">
                <a:latin typeface="Palatino Linotype" panose="02040502050505030304" pitchFamily="18" charset="0"/>
              </a:rPr>
              <a:t>Presents a </a:t>
            </a:r>
            <a:r>
              <a:rPr lang="en-US" altLang="en-US" dirty="0" smtClean="0">
                <a:latin typeface="Palatino Linotype" panose="02040502050505030304" pitchFamily="18" charset="0"/>
              </a:rPr>
              <a:t>narrative (story)</a:t>
            </a:r>
            <a:endParaRPr lang="en-US" altLang="en-US" dirty="0" smtClean="0">
              <a:latin typeface="Palatino Linotype" panose="02040502050505030304" pitchFamily="18" charset="0"/>
            </a:endParaRPr>
          </a:p>
          <a:p>
            <a:pPr lvl="1"/>
            <a:r>
              <a:rPr lang="en-US" altLang="en-US" dirty="0" smtClean="0">
                <a:latin typeface="Palatino Linotype" panose="02040502050505030304" pitchFamily="18" charset="0"/>
              </a:rPr>
              <a:t>States a </a:t>
            </a:r>
            <a:r>
              <a:rPr lang="en-US" altLang="en-US" dirty="0" smtClean="0">
                <a:latin typeface="Palatino Linotype" panose="02040502050505030304" pitchFamily="18" charset="0"/>
              </a:rPr>
              <a:t>preposition (An idea)</a:t>
            </a:r>
            <a:endParaRPr lang="en-US" altLang="en-US" dirty="0" smtClean="0">
              <a:latin typeface="Palatino Linotype" panose="02040502050505030304" pitchFamily="18" charset="0"/>
            </a:endParaRPr>
          </a:p>
          <a:p>
            <a:pPr lvl="1"/>
            <a:r>
              <a:rPr lang="en-US" altLang="en-US" dirty="0" smtClean="0">
                <a:latin typeface="Palatino Linotype" panose="02040502050505030304" pitchFamily="18" charset="0"/>
              </a:rPr>
              <a:t>Or raises a question</a:t>
            </a:r>
          </a:p>
          <a:p>
            <a:r>
              <a:rPr lang="en-US" altLang="en-US" dirty="0" smtClean="0">
                <a:latin typeface="Palatino Linotype" panose="02040502050505030304" pitchFamily="18" charset="0"/>
              </a:rPr>
              <a:t>The sestet</a:t>
            </a:r>
            <a:r>
              <a:rPr lang="en-US" altLang="en-US" sz="2400" dirty="0" smtClean="0">
                <a:latin typeface="Palatino Linotype" panose="02040502050505030304" pitchFamily="18" charset="0"/>
              </a:rPr>
              <a:t>: </a:t>
            </a:r>
          </a:p>
          <a:p>
            <a:pPr lvl="1"/>
            <a:r>
              <a:rPr lang="en-US" altLang="en-US" dirty="0" smtClean="0">
                <a:latin typeface="Palatino Linotype" panose="02040502050505030304" pitchFamily="18" charset="0"/>
              </a:rPr>
              <a:t>drives home the narrative by making an abstract comment </a:t>
            </a:r>
          </a:p>
          <a:p>
            <a:pPr lvl="1"/>
            <a:r>
              <a:rPr lang="en-US" altLang="en-US" dirty="0" smtClean="0">
                <a:latin typeface="Palatino Linotype" panose="02040502050505030304" pitchFamily="18" charset="0"/>
              </a:rPr>
              <a:t>applies the preposition </a:t>
            </a:r>
          </a:p>
          <a:p>
            <a:pPr lvl="1"/>
            <a:r>
              <a:rPr lang="en-US" altLang="en-US" dirty="0" smtClean="0">
                <a:latin typeface="Palatino Linotype" panose="02040502050505030304" pitchFamily="18" charset="0"/>
              </a:rPr>
              <a:t>or solves the problem.</a:t>
            </a:r>
          </a:p>
        </p:txBody>
      </p:sp>
      <p:pic>
        <p:nvPicPr>
          <p:cNvPr id="81927" name="Picture 7" descr="dglxasset[1]"/>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t="8467" b="8467"/>
          <a:stretch>
            <a:fillRect/>
          </a:stretch>
        </p:blip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withEffect">
                                  <p:stCondLst>
                                    <p:cond delay="0"/>
                                  </p:stCondLst>
                                  <p:childTnLst>
                                    <p:set>
                                      <p:cBhvr>
                                        <p:cTn id="6" dur="1" fill="hold">
                                          <p:stCondLst>
                                            <p:cond delay="0"/>
                                          </p:stCondLst>
                                        </p:cTn>
                                        <p:tgtEl>
                                          <p:spTgt spid="81927"/>
                                        </p:tgtEl>
                                        <p:attrNameLst>
                                          <p:attrName>style.visibility</p:attrName>
                                        </p:attrNameLst>
                                      </p:cBhvr>
                                      <p:to>
                                        <p:strVal val="visible"/>
                                      </p:to>
                                    </p:set>
                                    <p:anim calcmode="lin" valueType="num">
                                      <p:cBhvr>
                                        <p:cTn id="7" dur="500" fill="hold"/>
                                        <p:tgtEl>
                                          <p:spTgt spid="81927"/>
                                        </p:tgtEl>
                                        <p:attrNameLst>
                                          <p:attrName>ppt_w</p:attrName>
                                        </p:attrNameLst>
                                      </p:cBhvr>
                                      <p:tavLst>
                                        <p:tav tm="0">
                                          <p:val>
                                            <p:fltVal val="0"/>
                                          </p:val>
                                        </p:tav>
                                        <p:tav tm="100000">
                                          <p:val>
                                            <p:strVal val="#ppt_w"/>
                                          </p:val>
                                        </p:tav>
                                      </p:tavLst>
                                    </p:anim>
                                    <p:anim calcmode="lin" valueType="num">
                                      <p:cBhvr>
                                        <p:cTn id="8" dur="500" fill="hold"/>
                                        <p:tgtEl>
                                          <p:spTgt spid="8192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81923">
                                            <p:txEl>
                                              <p:pRg st="0" end="0"/>
                                            </p:txEl>
                                          </p:spTgt>
                                        </p:tgtEl>
                                        <p:attrNameLst>
                                          <p:attrName>style.visibility</p:attrName>
                                        </p:attrNameLst>
                                      </p:cBhvr>
                                      <p:to>
                                        <p:strVal val="visible"/>
                                      </p:to>
                                    </p:set>
                                    <p:animEffect transition="in" filter="fade">
                                      <p:cBhvr>
                                        <p:cTn id="13" dur="1000"/>
                                        <p:tgtEl>
                                          <p:spTgt spid="81923">
                                            <p:txEl>
                                              <p:pRg st="0" end="0"/>
                                            </p:txEl>
                                          </p:spTgt>
                                        </p:tgtEl>
                                      </p:cBhvr>
                                    </p:animEffect>
                                    <p:anim calcmode="lin" valueType="num">
                                      <p:cBhvr>
                                        <p:cTn id="14" dur="10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81923">
                                            <p:txEl>
                                              <p:pRg st="0" end="0"/>
                                            </p:txEl>
                                          </p:spTgt>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81923">
                                            <p:txEl>
                                              <p:pRg st="1" end="1"/>
                                            </p:txEl>
                                          </p:spTgt>
                                        </p:tgtEl>
                                        <p:attrNameLst>
                                          <p:attrName>style.visibility</p:attrName>
                                        </p:attrNameLst>
                                      </p:cBhvr>
                                      <p:to>
                                        <p:strVal val="visible"/>
                                      </p:to>
                                    </p:set>
                                    <p:animEffect transition="in" filter="fade">
                                      <p:cBhvr>
                                        <p:cTn id="18" dur="1000"/>
                                        <p:tgtEl>
                                          <p:spTgt spid="81923">
                                            <p:txEl>
                                              <p:pRg st="1" end="1"/>
                                            </p:txEl>
                                          </p:spTgt>
                                        </p:tgtEl>
                                      </p:cBhvr>
                                    </p:animEffect>
                                    <p:anim calcmode="lin" valueType="num">
                                      <p:cBhvr>
                                        <p:cTn id="19" dur="10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p:cTn id="20" dur="1000" fill="hold"/>
                                        <p:tgtEl>
                                          <p:spTgt spid="81923">
                                            <p:txEl>
                                              <p:pRg st="1" end="1"/>
                                            </p:txEl>
                                          </p:spTgt>
                                        </p:tgtEl>
                                        <p:attrNameLst>
                                          <p:attrName>ppt_y</p:attrName>
                                        </p:attrNameLst>
                                      </p:cBhvr>
                                      <p:tavLst>
                                        <p:tav tm="0">
                                          <p:val>
                                            <p:strVal val="#ppt_y+.1"/>
                                          </p:val>
                                        </p:tav>
                                        <p:tav tm="100000">
                                          <p:val>
                                            <p:strVal val="#ppt_y"/>
                                          </p:val>
                                        </p:tav>
                                      </p:tavLst>
                                    </p:anim>
                                  </p:childTnLst>
                                </p:cTn>
                              </p:par>
                              <p:par>
                                <p:cTn id="21" presetID="42" presetClass="entr" presetSubtype="0" fill="hold" grpId="0" nodeType="withEffect">
                                  <p:stCondLst>
                                    <p:cond delay="0"/>
                                  </p:stCondLst>
                                  <p:childTnLst>
                                    <p:set>
                                      <p:cBhvr>
                                        <p:cTn id="22" dur="1" fill="hold">
                                          <p:stCondLst>
                                            <p:cond delay="0"/>
                                          </p:stCondLst>
                                        </p:cTn>
                                        <p:tgtEl>
                                          <p:spTgt spid="81923">
                                            <p:txEl>
                                              <p:pRg st="2" end="2"/>
                                            </p:txEl>
                                          </p:spTgt>
                                        </p:tgtEl>
                                        <p:attrNameLst>
                                          <p:attrName>style.visibility</p:attrName>
                                        </p:attrNameLst>
                                      </p:cBhvr>
                                      <p:to>
                                        <p:strVal val="visible"/>
                                      </p:to>
                                    </p:set>
                                    <p:animEffect transition="in" filter="fade">
                                      <p:cBhvr>
                                        <p:cTn id="23" dur="1000"/>
                                        <p:tgtEl>
                                          <p:spTgt spid="81923">
                                            <p:txEl>
                                              <p:pRg st="2" end="2"/>
                                            </p:txEl>
                                          </p:spTgt>
                                        </p:tgtEl>
                                      </p:cBhvr>
                                    </p:animEffect>
                                    <p:anim calcmode="lin" valueType="num">
                                      <p:cBhvr>
                                        <p:cTn id="24" dur="1000" fill="hold"/>
                                        <p:tgtEl>
                                          <p:spTgt spid="81923">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81923">
                                            <p:txEl>
                                              <p:pRg st="2" end="2"/>
                                            </p:txEl>
                                          </p:spTgt>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81923">
                                            <p:txEl>
                                              <p:pRg st="3" end="3"/>
                                            </p:txEl>
                                          </p:spTgt>
                                        </p:tgtEl>
                                        <p:attrNameLst>
                                          <p:attrName>style.visibility</p:attrName>
                                        </p:attrNameLst>
                                      </p:cBhvr>
                                      <p:to>
                                        <p:strVal val="visible"/>
                                      </p:to>
                                    </p:set>
                                    <p:animEffect transition="in" filter="fade">
                                      <p:cBhvr>
                                        <p:cTn id="28" dur="1000"/>
                                        <p:tgtEl>
                                          <p:spTgt spid="81923">
                                            <p:txEl>
                                              <p:pRg st="3" end="3"/>
                                            </p:txEl>
                                          </p:spTgt>
                                        </p:tgtEl>
                                      </p:cBhvr>
                                    </p:animEffect>
                                    <p:anim calcmode="lin" valueType="num">
                                      <p:cBhvr>
                                        <p:cTn id="29" dur="1000" fill="hold"/>
                                        <p:tgtEl>
                                          <p:spTgt spid="8192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2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23">
                                            <p:txEl>
                                              <p:pRg st="4" end="4"/>
                                            </p:txEl>
                                          </p:spTgt>
                                        </p:tgtEl>
                                        <p:attrNameLst>
                                          <p:attrName>style.visibility</p:attrName>
                                        </p:attrNameLst>
                                      </p:cBhvr>
                                      <p:to>
                                        <p:strVal val="visible"/>
                                      </p:to>
                                    </p:set>
                                    <p:animEffect transition="in" filter="fade">
                                      <p:cBhvr>
                                        <p:cTn id="35" dur="1000"/>
                                        <p:tgtEl>
                                          <p:spTgt spid="81923">
                                            <p:txEl>
                                              <p:pRg st="4" end="4"/>
                                            </p:txEl>
                                          </p:spTgt>
                                        </p:tgtEl>
                                      </p:cBhvr>
                                    </p:animEffect>
                                    <p:anim calcmode="lin" valueType="num">
                                      <p:cBhvr>
                                        <p:cTn id="36" dur="1000" fill="hold"/>
                                        <p:tgtEl>
                                          <p:spTgt spid="8192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2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81923">
                                            <p:txEl>
                                              <p:pRg st="5" end="5"/>
                                            </p:txEl>
                                          </p:spTgt>
                                        </p:tgtEl>
                                        <p:attrNameLst>
                                          <p:attrName>style.visibility</p:attrName>
                                        </p:attrNameLst>
                                      </p:cBhvr>
                                      <p:to>
                                        <p:strVal val="visible"/>
                                      </p:to>
                                    </p:set>
                                    <p:animEffect transition="in" filter="fade">
                                      <p:cBhvr>
                                        <p:cTn id="40" dur="1000"/>
                                        <p:tgtEl>
                                          <p:spTgt spid="81923">
                                            <p:txEl>
                                              <p:pRg st="5" end="5"/>
                                            </p:txEl>
                                          </p:spTgt>
                                        </p:tgtEl>
                                      </p:cBhvr>
                                    </p:animEffect>
                                    <p:anim calcmode="lin" valueType="num">
                                      <p:cBhvr>
                                        <p:cTn id="41" dur="1000" fill="hold"/>
                                        <p:tgtEl>
                                          <p:spTgt spid="8192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192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81923">
                                            <p:txEl>
                                              <p:pRg st="6" end="6"/>
                                            </p:txEl>
                                          </p:spTgt>
                                        </p:tgtEl>
                                        <p:attrNameLst>
                                          <p:attrName>style.visibility</p:attrName>
                                        </p:attrNameLst>
                                      </p:cBhvr>
                                      <p:to>
                                        <p:strVal val="visible"/>
                                      </p:to>
                                    </p:set>
                                    <p:animEffect transition="in" filter="fade">
                                      <p:cBhvr>
                                        <p:cTn id="45" dur="1000"/>
                                        <p:tgtEl>
                                          <p:spTgt spid="81923">
                                            <p:txEl>
                                              <p:pRg st="6" end="6"/>
                                            </p:txEl>
                                          </p:spTgt>
                                        </p:tgtEl>
                                      </p:cBhvr>
                                    </p:animEffect>
                                    <p:anim calcmode="lin" valueType="num">
                                      <p:cBhvr>
                                        <p:cTn id="46" dur="1000" fill="hold"/>
                                        <p:tgtEl>
                                          <p:spTgt spid="8192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8192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1923">
                                            <p:txEl>
                                              <p:pRg st="7" end="7"/>
                                            </p:txEl>
                                          </p:spTgt>
                                        </p:tgtEl>
                                        <p:attrNameLst>
                                          <p:attrName>style.visibility</p:attrName>
                                        </p:attrNameLst>
                                      </p:cBhvr>
                                      <p:to>
                                        <p:strVal val="visible"/>
                                      </p:to>
                                    </p:set>
                                    <p:animEffect transition="in" filter="fade">
                                      <p:cBhvr>
                                        <p:cTn id="50" dur="1000"/>
                                        <p:tgtEl>
                                          <p:spTgt spid="81923">
                                            <p:txEl>
                                              <p:pRg st="7" end="7"/>
                                            </p:txEl>
                                          </p:spTgt>
                                        </p:tgtEl>
                                      </p:cBhvr>
                                    </p:animEffect>
                                    <p:anim calcmode="lin" valueType="num">
                                      <p:cBhvr>
                                        <p:cTn id="51" dur="1000" fill="hold"/>
                                        <p:tgtEl>
                                          <p:spTgt spid="8192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819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fontAlgn="auto">
              <a:spcAft>
                <a:spcPts val="0"/>
              </a:spcAft>
              <a:defRPr/>
            </a:pPr>
            <a:r>
              <a:rPr lang="en-US">
                <a:ea typeface="+mj-ea"/>
              </a:rPr>
              <a:t>English Sonnets (Shakespearean)</a:t>
            </a:r>
          </a:p>
        </p:txBody>
      </p:sp>
      <p:sp>
        <p:nvSpPr>
          <p:cNvPr id="75779" name="Rectangle 3"/>
          <p:cNvSpPr>
            <a:spLocks noGrp="1" noChangeArrowheads="1"/>
          </p:cNvSpPr>
          <p:nvPr>
            <p:ph idx="1"/>
          </p:nvPr>
        </p:nvSpPr>
        <p:spPr/>
        <p:txBody>
          <a:bodyPr/>
          <a:lstStyle/>
          <a:p>
            <a:r>
              <a:rPr lang="en-US" altLang="en-US" sz="2400" b="1" smtClean="0">
                <a:latin typeface="Palatino Linotype" panose="02040502050505030304" pitchFamily="18" charset="0"/>
              </a:rPr>
              <a:t>Four divisions are used:</a:t>
            </a:r>
          </a:p>
          <a:p>
            <a:pPr lvl="1"/>
            <a:r>
              <a:rPr lang="en-US" altLang="en-US" b="1" smtClean="0">
                <a:latin typeface="Palatino Linotype" panose="02040502050505030304" pitchFamily="18" charset="0"/>
              </a:rPr>
              <a:t>Three quatrains </a:t>
            </a:r>
          </a:p>
          <a:p>
            <a:pPr lvl="2"/>
            <a:r>
              <a:rPr lang="en-US" altLang="en-US" sz="2400" b="1" smtClean="0">
                <a:latin typeface="Palatino Linotype" panose="02040502050505030304" pitchFamily="18" charset="0"/>
              </a:rPr>
              <a:t>Each with a rhyme scheme of its own, usually rhyming alternating lines.</a:t>
            </a:r>
          </a:p>
          <a:p>
            <a:pPr lvl="1"/>
            <a:r>
              <a:rPr lang="en-US" altLang="en-US" b="1" smtClean="0">
                <a:latin typeface="Palatino Linotype" panose="02040502050505030304" pitchFamily="18" charset="0"/>
              </a:rPr>
              <a:t>And a rhymed concluding couplet. </a:t>
            </a:r>
          </a:p>
          <a:p>
            <a:r>
              <a:rPr lang="en-US" altLang="en-US" sz="2400" b="1" smtClean="0">
                <a:latin typeface="Palatino Linotype" panose="02040502050505030304" pitchFamily="18" charset="0"/>
              </a:rPr>
              <a:t>The typical rhyme scheme is</a:t>
            </a:r>
          </a:p>
          <a:p>
            <a:pPr lvl="1"/>
            <a:r>
              <a:rPr lang="en-US" altLang="en-US" b="1" i="1" smtClean="0">
                <a:latin typeface="Palatino Linotype" panose="02040502050505030304" pitchFamily="18" charset="0"/>
              </a:rPr>
              <a:t>Abab cdcd efef gg</a:t>
            </a:r>
          </a:p>
        </p:txBody>
      </p:sp>
      <p:pic>
        <p:nvPicPr>
          <p:cNvPr id="75782" name="Picture 6" descr="dglxasset[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378410">
            <a:off x="5383213" y="3810000"/>
            <a:ext cx="2846387"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8" presetClass="entr" presetSubtype="0" accel="100000" fill="hold" nodeType="withEffect">
                                  <p:stCondLst>
                                    <p:cond delay="0"/>
                                  </p:stCondLst>
                                  <p:childTnLst>
                                    <p:set>
                                      <p:cBhvr>
                                        <p:cTn id="6" dur="1" fill="hold">
                                          <p:stCondLst>
                                            <p:cond delay="0"/>
                                          </p:stCondLst>
                                        </p:cTn>
                                        <p:tgtEl>
                                          <p:spTgt spid="75782"/>
                                        </p:tgtEl>
                                        <p:attrNameLst>
                                          <p:attrName>style.visibility</p:attrName>
                                        </p:attrNameLst>
                                      </p:cBhvr>
                                      <p:to>
                                        <p:strVal val="visible"/>
                                      </p:to>
                                    </p:set>
                                    <p:anim calcmode="lin" valueType="num">
                                      <p:cBhvr>
                                        <p:cTn id="7" dur="1000" fill="hold"/>
                                        <p:tgtEl>
                                          <p:spTgt spid="75782"/>
                                        </p:tgtEl>
                                        <p:attrNameLst>
                                          <p:attrName>ppt_w</p:attrName>
                                        </p:attrNameLst>
                                      </p:cBhvr>
                                      <p:tavLst>
                                        <p:tav tm="0">
                                          <p:val>
                                            <p:strVal val="#ppt_w*2.5"/>
                                          </p:val>
                                        </p:tav>
                                        <p:tav tm="100000">
                                          <p:val>
                                            <p:strVal val="#ppt_w"/>
                                          </p:val>
                                        </p:tav>
                                      </p:tavLst>
                                    </p:anim>
                                    <p:anim calcmode="lin" valueType="num">
                                      <p:cBhvr>
                                        <p:cTn id="8" dur="1000" fill="hold"/>
                                        <p:tgtEl>
                                          <p:spTgt spid="75782"/>
                                        </p:tgtEl>
                                        <p:attrNameLst>
                                          <p:attrName>ppt_h</p:attrName>
                                        </p:attrNameLst>
                                      </p:cBhvr>
                                      <p:tavLst>
                                        <p:tav tm="0">
                                          <p:val>
                                            <p:strVal val="#ppt_h*0.01"/>
                                          </p:val>
                                        </p:tav>
                                        <p:tav tm="100000">
                                          <p:val>
                                            <p:strVal val="#ppt_h"/>
                                          </p:val>
                                        </p:tav>
                                      </p:tavLst>
                                    </p:anim>
                                    <p:anim calcmode="lin" valueType="num">
                                      <p:cBhvr>
                                        <p:cTn id="9" dur="1000" fill="hold"/>
                                        <p:tgtEl>
                                          <p:spTgt spid="75782"/>
                                        </p:tgtEl>
                                        <p:attrNameLst>
                                          <p:attrName>ppt_x</p:attrName>
                                        </p:attrNameLst>
                                      </p:cBhvr>
                                      <p:tavLst>
                                        <p:tav tm="0">
                                          <p:val>
                                            <p:strVal val="#ppt_x"/>
                                          </p:val>
                                        </p:tav>
                                        <p:tav tm="100000">
                                          <p:val>
                                            <p:strVal val="#ppt_x"/>
                                          </p:val>
                                        </p:tav>
                                      </p:tavLst>
                                    </p:anim>
                                    <p:anim calcmode="lin" valueType="num">
                                      <p:cBhvr>
                                        <p:cTn id="10" dur="1000" fill="hold"/>
                                        <p:tgtEl>
                                          <p:spTgt spid="75782"/>
                                        </p:tgtEl>
                                        <p:attrNameLst>
                                          <p:attrName>ppt_y</p:attrName>
                                        </p:attrNameLst>
                                      </p:cBhvr>
                                      <p:tavLst>
                                        <p:tav tm="0">
                                          <p:val>
                                            <p:strVal val="#ppt_h+1"/>
                                          </p:val>
                                        </p:tav>
                                        <p:tav tm="100000">
                                          <p:val>
                                            <p:strVal val="#ppt_y"/>
                                          </p:val>
                                        </p:tav>
                                      </p:tavLst>
                                    </p:anim>
                                    <p:animEffect transition="in" filter="fade">
                                      <p:cBhvr>
                                        <p:cTn id="11" dur="1000"/>
                                        <p:tgtEl>
                                          <p:spTgt spid="7578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75779">
                                            <p:txEl>
                                              <p:pRg st="0" end="0"/>
                                            </p:txEl>
                                          </p:spTgt>
                                        </p:tgtEl>
                                        <p:attrNameLst>
                                          <p:attrName>style.visibility</p:attrName>
                                        </p:attrNameLst>
                                      </p:cBhvr>
                                      <p:to>
                                        <p:strVal val="visible"/>
                                      </p:to>
                                    </p:set>
                                    <p:animEffect transition="in" filter="fade">
                                      <p:cBhvr>
                                        <p:cTn id="16" dur="1000"/>
                                        <p:tgtEl>
                                          <p:spTgt spid="75779">
                                            <p:txEl>
                                              <p:pRg st="0" end="0"/>
                                            </p:txEl>
                                          </p:spTgt>
                                        </p:tgtEl>
                                      </p:cBhvr>
                                    </p:animEffect>
                                    <p:anim calcmode="lin" valueType="num">
                                      <p:cBhvr>
                                        <p:cTn id="17"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5779">
                                            <p:txEl>
                                              <p:pRg st="0" end="0"/>
                                            </p:txEl>
                                          </p:spTgt>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75779">
                                            <p:txEl>
                                              <p:pRg st="1" end="1"/>
                                            </p:txEl>
                                          </p:spTgt>
                                        </p:tgtEl>
                                        <p:attrNameLst>
                                          <p:attrName>style.visibility</p:attrName>
                                        </p:attrNameLst>
                                      </p:cBhvr>
                                      <p:to>
                                        <p:strVal val="visible"/>
                                      </p:to>
                                    </p:set>
                                    <p:animEffect transition="in" filter="fade">
                                      <p:cBhvr>
                                        <p:cTn id="21" dur="1000"/>
                                        <p:tgtEl>
                                          <p:spTgt spid="75779">
                                            <p:txEl>
                                              <p:pRg st="1" end="1"/>
                                            </p:txEl>
                                          </p:spTgt>
                                        </p:tgtEl>
                                      </p:cBhvr>
                                    </p:animEffect>
                                    <p:anim calcmode="lin" valueType="num">
                                      <p:cBhvr>
                                        <p:cTn id="22"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5779">
                                            <p:txEl>
                                              <p:pRg st="1" end="1"/>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75779">
                                            <p:txEl>
                                              <p:pRg st="2" end="2"/>
                                            </p:txEl>
                                          </p:spTgt>
                                        </p:tgtEl>
                                        <p:attrNameLst>
                                          <p:attrName>style.visibility</p:attrName>
                                        </p:attrNameLst>
                                      </p:cBhvr>
                                      <p:to>
                                        <p:strVal val="visible"/>
                                      </p:to>
                                    </p:set>
                                    <p:animEffect transition="in" filter="fade">
                                      <p:cBhvr>
                                        <p:cTn id="26" dur="1000"/>
                                        <p:tgtEl>
                                          <p:spTgt spid="75779">
                                            <p:txEl>
                                              <p:pRg st="2" end="2"/>
                                            </p:txEl>
                                          </p:spTgt>
                                        </p:tgtEl>
                                      </p:cBhvr>
                                    </p:animEffect>
                                    <p:anim calcmode="lin" valueType="num">
                                      <p:cBhvr>
                                        <p:cTn id="27"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75779">
                                            <p:txEl>
                                              <p:pRg st="2" end="2"/>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75779">
                                            <p:txEl>
                                              <p:pRg st="3" end="3"/>
                                            </p:txEl>
                                          </p:spTgt>
                                        </p:tgtEl>
                                        <p:attrNameLst>
                                          <p:attrName>style.visibility</p:attrName>
                                        </p:attrNameLst>
                                      </p:cBhvr>
                                      <p:to>
                                        <p:strVal val="visible"/>
                                      </p:to>
                                    </p:set>
                                    <p:animEffect transition="in" filter="fade">
                                      <p:cBhvr>
                                        <p:cTn id="31" dur="1000"/>
                                        <p:tgtEl>
                                          <p:spTgt spid="75779">
                                            <p:txEl>
                                              <p:pRg st="3" end="3"/>
                                            </p:txEl>
                                          </p:spTgt>
                                        </p:tgtEl>
                                      </p:cBhvr>
                                    </p:animEffect>
                                    <p:anim calcmode="lin" valueType="num">
                                      <p:cBhvr>
                                        <p:cTn id="32"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75779">
                                            <p:txEl>
                                              <p:pRg st="4" end="4"/>
                                            </p:txEl>
                                          </p:spTgt>
                                        </p:tgtEl>
                                        <p:attrNameLst>
                                          <p:attrName>style.visibility</p:attrName>
                                        </p:attrNameLst>
                                      </p:cBhvr>
                                      <p:to>
                                        <p:strVal val="visible"/>
                                      </p:to>
                                    </p:set>
                                    <p:animEffect transition="in" filter="fade">
                                      <p:cBhvr>
                                        <p:cTn id="38" dur="1000"/>
                                        <p:tgtEl>
                                          <p:spTgt spid="75779">
                                            <p:txEl>
                                              <p:pRg st="4" end="4"/>
                                            </p:txEl>
                                          </p:spTgt>
                                        </p:tgtEl>
                                      </p:cBhvr>
                                    </p:animEffect>
                                    <p:anim calcmode="lin" valueType="num">
                                      <p:cBhvr>
                                        <p:cTn id="39" dur="1000" fill="hold"/>
                                        <p:tgtEl>
                                          <p:spTgt spid="75779">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75779">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5779">
                                            <p:txEl>
                                              <p:pRg st="5" end="5"/>
                                            </p:txEl>
                                          </p:spTgt>
                                        </p:tgtEl>
                                        <p:attrNameLst>
                                          <p:attrName>style.visibility</p:attrName>
                                        </p:attrNameLst>
                                      </p:cBhvr>
                                      <p:to>
                                        <p:strVal val="visible"/>
                                      </p:to>
                                    </p:set>
                                    <p:animEffect transition="in" filter="fade">
                                      <p:cBhvr>
                                        <p:cTn id="43" dur="1000"/>
                                        <p:tgtEl>
                                          <p:spTgt spid="75779">
                                            <p:txEl>
                                              <p:pRg st="5" end="5"/>
                                            </p:txEl>
                                          </p:spTgt>
                                        </p:tgtEl>
                                      </p:cBhvr>
                                    </p:animEffect>
                                    <p:anim calcmode="lin" valueType="num">
                                      <p:cBhvr>
                                        <p:cTn id="44" dur="1000" fill="hold"/>
                                        <p:tgtEl>
                                          <p:spTgt spid="75779">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7577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4834</TotalTime>
  <Words>527</Words>
  <Application>Microsoft Office PowerPoint</Application>
  <PresentationFormat>On-screen Show (4:3)</PresentationFormat>
  <Paragraphs>58</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Verdana</vt:lpstr>
      <vt:lpstr>MS PGothic</vt:lpstr>
      <vt:lpstr>Arial</vt:lpstr>
      <vt:lpstr>Cambria</vt:lpstr>
      <vt:lpstr>Calibri</vt:lpstr>
      <vt:lpstr>Papyrus</vt:lpstr>
      <vt:lpstr>Palatino Linotype</vt:lpstr>
      <vt:lpstr>MS Mincho</vt:lpstr>
      <vt:lpstr>Wingdings</vt:lpstr>
      <vt:lpstr>Adjacency</vt:lpstr>
      <vt:lpstr>Sonnets</vt:lpstr>
      <vt:lpstr>Pretest</vt:lpstr>
      <vt:lpstr>What is a Sonnet?</vt:lpstr>
      <vt:lpstr>Sonnets (cont.)</vt:lpstr>
      <vt:lpstr>Sonnet Vocabulary</vt:lpstr>
      <vt:lpstr>Vocab. (cont.)</vt:lpstr>
      <vt:lpstr>Italian Sonnets (Petrarchan)</vt:lpstr>
      <vt:lpstr>More on Italian Sonnets…</vt:lpstr>
      <vt:lpstr>English Sonnets (Shakespearean)</vt:lpstr>
      <vt:lpstr>English (cont.)</vt:lpstr>
      <vt:lpstr>Identify the Type of Sonnet</vt:lpstr>
      <vt:lpstr>Identify the Type of Sonnet</vt:lpstr>
    </vt:vector>
  </TitlesOfParts>
  <Company>RCBOE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Sonnets</dc:title>
  <dc:creator>RHS</dc:creator>
  <cp:lastModifiedBy>Wilson, Stephen</cp:lastModifiedBy>
  <cp:revision>11</cp:revision>
  <cp:lastPrinted>2014-11-18T12:23:00Z</cp:lastPrinted>
  <dcterms:created xsi:type="dcterms:W3CDTF">2010-08-30T19:24:23Z</dcterms:created>
  <dcterms:modified xsi:type="dcterms:W3CDTF">2016-11-28T19:19:49Z</dcterms:modified>
</cp:coreProperties>
</file>