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3" r:id="rId34"/>
    <p:sldId id="290" r:id="rId35"/>
    <p:sldId id="292" r:id="rId36"/>
    <p:sldId id="291"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auto">
          <a:xfrm>
            <a:off x="1663700" y="3327400"/>
            <a:ext cx="7480300" cy="3087688"/>
          </a:xfrm>
          <a:custGeom>
            <a:avLst/>
            <a:gdLst>
              <a:gd name="T0" fmla="*/ 104 w 4712"/>
              <a:gd name="T1" fmla="*/ 1944 h 1945"/>
              <a:gd name="T2" fmla="*/ 144 w 4712"/>
              <a:gd name="T3" fmla="*/ 1912 h 1945"/>
              <a:gd name="T4" fmla="*/ 1320 w 4712"/>
              <a:gd name="T5" fmla="*/ 1568 h 1945"/>
              <a:gd name="T6" fmla="*/ 2000 w 4712"/>
              <a:gd name="T7" fmla="*/ 1264 h 1945"/>
              <a:gd name="T8" fmla="*/ 2104 w 4712"/>
              <a:gd name="T9" fmla="*/ 1208 h 1945"/>
              <a:gd name="T10" fmla="*/ 2312 w 4712"/>
              <a:gd name="T11" fmla="*/ 1056 h 1945"/>
              <a:gd name="T12" fmla="*/ 2416 w 4712"/>
              <a:gd name="T13" fmla="*/ 936 h 1945"/>
              <a:gd name="T14" fmla="*/ 2464 w 4712"/>
              <a:gd name="T15" fmla="*/ 824 h 1945"/>
              <a:gd name="T16" fmla="*/ 3376 w 4712"/>
              <a:gd name="T17" fmla="*/ 504 h 1945"/>
              <a:gd name="T18" fmla="*/ 3648 w 4712"/>
              <a:gd name="T19" fmla="*/ 496 h 1945"/>
              <a:gd name="T20" fmla="*/ 4160 w 4712"/>
              <a:gd name="T21" fmla="*/ 400 h 1945"/>
              <a:gd name="T22" fmla="*/ 4416 w 4712"/>
              <a:gd name="T23" fmla="*/ 304 h 1945"/>
              <a:gd name="T24" fmla="*/ 4472 w 4712"/>
              <a:gd name="T25" fmla="*/ 296 h 1945"/>
              <a:gd name="T26" fmla="*/ 4711 w 4712"/>
              <a:gd name="T27" fmla="*/ 224 h 1945"/>
              <a:gd name="T28" fmla="*/ 4711 w 4712"/>
              <a:gd name="T29" fmla="*/ 0 h 1945"/>
              <a:gd name="T30" fmla="*/ 2440 w 4712"/>
              <a:gd name="T31" fmla="*/ 768 h 1945"/>
              <a:gd name="T32" fmla="*/ 2232 w 4712"/>
              <a:gd name="T33" fmla="*/ 760 h 1945"/>
              <a:gd name="T34" fmla="*/ 1784 w 4712"/>
              <a:gd name="T35" fmla="*/ 808 h 1945"/>
              <a:gd name="T36" fmla="*/ 1600 w 4712"/>
              <a:gd name="T37" fmla="*/ 848 h 1945"/>
              <a:gd name="T38" fmla="*/ 760 w 4712"/>
              <a:gd name="T39" fmla="*/ 1056 h 1945"/>
              <a:gd name="T40" fmla="*/ 0 w 4712"/>
              <a:gd name="T41" fmla="*/ 1288 h 1945"/>
              <a:gd name="T42" fmla="*/ 104 w 4712"/>
              <a:gd name="T43" fmla="*/ 1384 h 1945"/>
              <a:gd name="T44" fmla="*/ 104 w 4712"/>
              <a:gd name="T45" fmla="*/ 1944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nvGrpSpPr>
          <p:cNvPr id="5123" name="Group 3"/>
          <p:cNvGrpSpPr>
            <a:grpSpLocks/>
          </p:cNvGrpSpPr>
          <p:nvPr/>
        </p:nvGrpSpPr>
        <p:grpSpPr bwMode="auto">
          <a:xfrm>
            <a:off x="123825" y="165100"/>
            <a:ext cx="2471738" cy="6400800"/>
            <a:chOff x="78" y="104"/>
            <a:chExt cx="1557" cy="4032"/>
          </a:xfrm>
        </p:grpSpPr>
        <p:grpSp>
          <p:nvGrpSpPr>
            <p:cNvPr id="5124" name="Group 4"/>
            <p:cNvGrpSpPr>
              <a:grpSpLocks/>
            </p:cNvGrpSpPr>
            <p:nvPr/>
          </p:nvGrpSpPr>
          <p:grpSpPr bwMode="auto">
            <a:xfrm>
              <a:off x="78" y="3089"/>
              <a:ext cx="1097" cy="1047"/>
              <a:chOff x="78" y="3089"/>
              <a:chExt cx="1097" cy="1047"/>
            </a:xfrm>
          </p:grpSpPr>
          <p:sp>
            <p:nvSpPr>
              <p:cNvPr id="5125"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26"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27"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28"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29" name="Freeform 9"/>
              <p:cNvSpPr>
                <a:spLocks/>
              </p:cNvSpPr>
              <p:nvPr/>
            </p:nvSpPr>
            <p:spPr bwMode="auto">
              <a:xfrm>
                <a:off x="168" y="3221"/>
                <a:ext cx="281" cy="863"/>
              </a:xfrm>
              <a:custGeom>
                <a:avLst/>
                <a:gdLst>
                  <a:gd name="T0" fmla="*/ 171 w 281"/>
                  <a:gd name="T1" fmla="*/ 0 h 863"/>
                  <a:gd name="T2" fmla="*/ 0 w 281"/>
                  <a:gd name="T3" fmla="*/ 241 h 863"/>
                  <a:gd name="T4" fmla="*/ 0 w 281"/>
                  <a:gd name="T5" fmla="*/ 818 h 863"/>
                  <a:gd name="T6" fmla="*/ 90 w 281"/>
                  <a:gd name="T7" fmla="*/ 844 h 863"/>
                  <a:gd name="T8" fmla="*/ 153 w 281"/>
                  <a:gd name="T9" fmla="*/ 853 h 863"/>
                  <a:gd name="T10" fmla="*/ 230 w 281"/>
                  <a:gd name="T11" fmla="*/ 862 h 863"/>
                  <a:gd name="T12" fmla="*/ 230 w 281"/>
                  <a:gd name="T13" fmla="*/ 294 h 863"/>
                  <a:gd name="T14" fmla="*/ 280 w 281"/>
                  <a:gd name="T15" fmla="*/ 21 h 863"/>
                  <a:gd name="T16" fmla="*/ 256 w 281"/>
                  <a:gd name="T17" fmla="*/ 21 h 863"/>
                  <a:gd name="T18" fmla="*/ 204 w 281"/>
                  <a:gd name="T19" fmla="*/ 13 h 863"/>
                  <a:gd name="T20" fmla="*/ 171 w 281"/>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0" name="Oval 10"/>
              <p:cNvSpPr>
                <a:spLocks noChangeArrowheads="1"/>
              </p:cNvSpPr>
              <p:nvPr/>
            </p:nvSpPr>
            <p:spPr bwMode="auto">
              <a:xfrm>
                <a:off x="106" y="3350"/>
                <a:ext cx="1038" cy="189"/>
              </a:xfrm>
              <a:prstGeom prst="ellipse">
                <a:avLst/>
              </a:prstGeom>
              <a:solidFill>
                <a:srgbClr val="00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1" name="Freeform 11"/>
              <p:cNvSpPr>
                <a:spLocks/>
              </p:cNvSpPr>
              <p:nvPr/>
            </p:nvSpPr>
            <p:spPr bwMode="auto">
              <a:xfrm>
                <a:off x="223" y="3261"/>
                <a:ext cx="132" cy="801"/>
              </a:xfrm>
              <a:custGeom>
                <a:avLst/>
                <a:gdLst>
                  <a:gd name="T0" fmla="*/ 0 w 132"/>
                  <a:gd name="T1" fmla="*/ 254 h 801"/>
                  <a:gd name="T2" fmla="*/ 0 w 132"/>
                  <a:gd name="T3" fmla="*/ 795 h 801"/>
                  <a:gd name="T4" fmla="*/ 40 w 132"/>
                  <a:gd name="T5" fmla="*/ 800 h 801"/>
                  <a:gd name="T6" fmla="*/ 40 w 132"/>
                  <a:gd name="T7" fmla="*/ 263 h 801"/>
                  <a:gd name="T8" fmla="*/ 131 w 132"/>
                  <a:gd name="T9" fmla="*/ 8 h 801"/>
                  <a:gd name="T10" fmla="*/ 114 w 132"/>
                  <a:gd name="T11" fmla="*/ 0 h 801"/>
                  <a:gd name="T12" fmla="*/ 0 w 132"/>
                  <a:gd name="T13" fmla="*/ 254 h 801"/>
                </a:gdLst>
                <a:ahLst/>
                <a:cxnLst>
                  <a:cxn ang="0">
                    <a:pos x="T0" y="T1"/>
                  </a:cxn>
                  <a:cxn ang="0">
                    <a:pos x="T2" y="T3"/>
                  </a:cxn>
                  <a:cxn ang="0">
                    <a:pos x="T4" y="T5"/>
                  </a:cxn>
                  <a:cxn ang="0">
                    <a:pos x="T6" y="T7"/>
                  </a:cxn>
                  <a:cxn ang="0">
                    <a:pos x="T8" y="T9"/>
                  </a:cxn>
                  <a:cxn ang="0">
                    <a:pos x="T10" y="T11"/>
                  </a:cxn>
                  <a:cxn ang="0">
                    <a:pos x="T12" y="T13"/>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2" name="Freeform 12"/>
              <p:cNvSpPr>
                <a:spLocks/>
              </p:cNvSpPr>
              <p:nvPr/>
            </p:nvSpPr>
            <p:spPr bwMode="auto">
              <a:xfrm>
                <a:off x="914" y="3239"/>
                <a:ext cx="245" cy="797"/>
              </a:xfrm>
              <a:custGeom>
                <a:avLst/>
                <a:gdLst>
                  <a:gd name="T0" fmla="*/ 244 w 245"/>
                  <a:gd name="T1" fmla="*/ 224 h 797"/>
                  <a:gd name="T2" fmla="*/ 244 w 245"/>
                  <a:gd name="T3" fmla="*/ 765 h 797"/>
                  <a:gd name="T4" fmla="*/ 203 w 245"/>
                  <a:gd name="T5" fmla="*/ 796 h 797"/>
                  <a:gd name="T6" fmla="*/ 203 w 245"/>
                  <a:gd name="T7" fmla="*/ 233 h 797"/>
                  <a:gd name="T8" fmla="*/ 0 w 245"/>
                  <a:gd name="T9" fmla="*/ 8 h 797"/>
                  <a:gd name="T10" fmla="*/ 18 w 245"/>
                  <a:gd name="T11" fmla="*/ 0 h 797"/>
                  <a:gd name="T12" fmla="*/ 244 w 245"/>
                  <a:gd name="T13" fmla="*/ 224 h 797"/>
                </a:gdLst>
                <a:ahLst/>
                <a:cxnLst>
                  <a:cxn ang="0">
                    <a:pos x="T0" y="T1"/>
                  </a:cxn>
                  <a:cxn ang="0">
                    <a:pos x="T2" y="T3"/>
                  </a:cxn>
                  <a:cxn ang="0">
                    <a:pos x="T4" y="T5"/>
                  </a:cxn>
                  <a:cxn ang="0">
                    <a:pos x="T6" y="T7"/>
                  </a:cxn>
                  <a:cxn ang="0">
                    <a:pos x="T8" y="T9"/>
                  </a:cxn>
                  <a:cxn ang="0">
                    <a:pos x="T10" y="T11"/>
                  </a:cxn>
                  <a:cxn ang="0">
                    <a:pos x="T12" y="T13"/>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nvGrpSpPr>
              <p:cNvPr id="5133" name="Group 13"/>
              <p:cNvGrpSpPr>
                <a:grpSpLocks/>
              </p:cNvGrpSpPr>
              <p:nvPr/>
            </p:nvGrpSpPr>
            <p:grpSpPr bwMode="auto">
              <a:xfrm>
                <a:off x="294" y="3089"/>
                <a:ext cx="665" cy="185"/>
                <a:chOff x="294" y="3089"/>
                <a:chExt cx="665" cy="185"/>
              </a:xfrm>
            </p:grpSpPr>
            <p:sp>
              <p:nvSpPr>
                <p:cNvPr id="513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5137" name="Freeform 17"/>
              <p:cNvSpPr>
                <a:spLocks/>
              </p:cNvSpPr>
              <p:nvPr/>
            </p:nvSpPr>
            <p:spPr bwMode="auto">
              <a:xfrm>
                <a:off x="123" y="3464"/>
                <a:ext cx="322" cy="76"/>
              </a:xfrm>
              <a:custGeom>
                <a:avLst/>
                <a:gdLst>
                  <a:gd name="T0" fmla="*/ 0 w 322"/>
                  <a:gd name="T1" fmla="*/ 0 h 76"/>
                  <a:gd name="T2" fmla="*/ 49 w 322"/>
                  <a:gd name="T3" fmla="*/ 30 h 76"/>
                  <a:gd name="T4" fmla="*/ 85 w 322"/>
                  <a:gd name="T5" fmla="*/ 44 h 76"/>
                  <a:gd name="T6" fmla="*/ 153 w 322"/>
                  <a:gd name="T7" fmla="*/ 61 h 76"/>
                  <a:gd name="T8" fmla="*/ 212 w 322"/>
                  <a:gd name="T9" fmla="*/ 70 h 76"/>
                  <a:gd name="T10" fmla="*/ 275 w 322"/>
                  <a:gd name="T11" fmla="*/ 75 h 76"/>
                  <a:gd name="T12" fmla="*/ 321 w 322"/>
                  <a:gd name="T13" fmla="*/ 70 h 76"/>
                  <a:gd name="T14" fmla="*/ 248 w 322"/>
                  <a:gd name="T15" fmla="*/ 61 h 76"/>
                  <a:gd name="T16" fmla="*/ 171 w 322"/>
                  <a:gd name="T17" fmla="*/ 44 h 76"/>
                  <a:gd name="T18" fmla="*/ 94 w 322"/>
                  <a:gd name="T19" fmla="*/ 22 h 76"/>
                  <a:gd name="T20" fmla="*/ 31 w 322"/>
                  <a:gd name="T21" fmla="*/ 4 h 76"/>
                  <a:gd name="T22" fmla="*/ 0 w 322"/>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8" name="Freeform 18"/>
              <p:cNvSpPr>
                <a:spLocks/>
              </p:cNvSpPr>
              <p:nvPr/>
            </p:nvSpPr>
            <p:spPr bwMode="auto">
              <a:xfrm>
                <a:off x="715" y="3091"/>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39" name="Freeform 19"/>
              <p:cNvSpPr>
                <a:spLocks/>
              </p:cNvSpPr>
              <p:nvPr/>
            </p:nvSpPr>
            <p:spPr bwMode="auto">
              <a:xfrm>
                <a:off x="842" y="3342"/>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40" name="Freeform 20"/>
              <p:cNvSpPr>
                <a:spLocks/>
              </p:cNvSpPr>
              <p:nvPr/>
            </p:nvSpPr>
            <p:spPr bwMode="auto">
              <a:xfrm>
                <a:off x="322" y="3175"/>
                <a:ext cx="181" cy="49"/>
              </a:xfrm>
              <a:custGeom>
                <a:avLst/>
                <a:gdLst>
                  <a:gd name="T0" fmla="*/ 180 w 181"/>
                  <a:gd name="T1" fmla="*/ 48 h 49"/>
                  <a:gd name="T2" fmla="*/ 94 w 181"/>
                  <a:gd name="T3" fmla="*/ 39 h 49"/>
                  <a:gd name="T4" fmla="*/ 40 w 181"/>
                  <a:gd name="T5" fmla="*/ 26 h 49"/>
                  <a:gd name="T6" fmla="*/ 0 w 181"/>
                  <a:gd name="T7" fmla="*/ 13 h 49"/>
                  <a:gd name="T8" fmla="*/ 13 w 181"/>
                  <a:gd name="T9" fmla="*/ 0 h 49"/>
                  <a:gd name="T10" fmla="*/ 54 w 181"/>
                  <a:gd name="T11" fmla="*/ 17 h 49"/>
                  <a:gd name="T12" fmla="*/ 112 w 181"/>
                  <a:gd name="T13" fmla="*/ 30 h 49"/>
                  <a:gd name="T14" fmla="*/ 171 w 181"/>
                  <a:gd name="T15" fmla="*/ 30 h 49"/>
                  <a:gd name="T16" fmla="*/ 180 w 181"/>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41" name="Freeform 21"/>
              <p:cNvSpPr>
                <a:spLocks/>
              </p:cNvSpPr>
              <p:nvPr/>
            </p:nvSpPr>
            <p:spPr bwMode="auto">
              <a:xfrm>
                <a:off x="516" y="3274"/>
                <a:ext cx="200" cy="230"/>
              </a:xfrm>
              <a:custGeom>
                <a:avLst/>
                <a:gdLst>
                  <a:gd name="T0" fmla="*/ 104 w 200"/>
                  <a:gd name="T1" fmla="*/ 4 h 230"/>
                  <a:gd name="T2" fmla="*/ 199 w 200"/>
                  <a:gd name="T3" fmla="*/ 0 h 230"/>
                  <a:gd name="T4" fmla="*/ 162 w 200"/>
                  <a:gd name="T5" fmla="*/ 79 h 230"/>
                  <a:gd name="T6" fmla="*/ 144 w 200"/>
                  <a:gd name="T7" fmla="*/ 127 h 230"/>
                  <a:gd name="T8" fmla="*/ 117 w 200"/>
                  <a:gd name="T9" fmla="*/ 171 h 230"/>
                  <a:gd name="T10" fmla="*/ 104 w 200"/>
                  <a:gd name="T11" fmla="*/ 229 h 230"/>
                  <a:gd name="T12" fmla="*/ 0 w 200"/>
                  <a:gd name="T13" fmla="*/ 229 h 230"/>
                  <a:gd name="T14" fmla="*/ 18 w 200"/>
                  <a:gd name="T15" fmla="*/ 176 h 230"/>
                  <a:gd name="T16" fmla="*/ 63 w 200"/>
                  <a:gd name="T17" fmla="*/ 123 h 230"/>
                  <a:gd name="T18" fmla="*/ 72 w 200"/>
                  <a:gd name="T19" fmla="*/ 79 h 230"/>
                  <a:gd name="T20" fmla="*/ 90 w 200"/>
                  <a:gd name="T21" fmla="*/ 35 h 230"/>
                  <a:gd name="T22" fmla="*/ 104 w 200"/>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grpSp>
          <p:nvGrpSpPr>
            <p:cNvPr id="5142" name="Group 22"/>
            <p:cNvGrpSpPr>
              <a:grpSpLocks/>
            </p:cNvGrpSpPr>
            <p:nvPr/>
          </p:nvGrpSpPr>
          <p:grpSpPr bwMode="auto">
            <a:xfrm>
              <a:off x="630" y="104"/>
              <a:ext cx="1005" cy="3081"/>
              <a:chOff x="630" y="104"/>
              <a:chExt cx="1005" cy="3081"/>
            </a:xfrm>
          </p:grpSpPr>
          <p:sp>
            <p:nvSpPr>
              <p:cNvPr id="5143" name="Freeform 23"/>
              <p:cNvSpPr>
                <a:spLocks/>
              </p:cNvSpPr>
              <p:nvPr/>
            </p:nvSpPr>
            <p:spPr bwMode="auto">
              <a:xfrm>
                <a:off x="873" y="104"/>
                <a:ext cx="762" cy="2316"/>
              </a:xfrm>
              <a:custGeom>
                <a:avLst/>
                <a:gdLst>
                  <a:gd name="T0" fmla="*/ 598 w 762"/>
                  <a:gd name="T1" fmla="*/ 140 h 2316"/>
                  <a:gd name="T2" fmla="*/ 523 w 762"/>
                  <a:gd name="T3" fmla="*/ 358 h 2316"/>
                  <a:gd name="T4" fmla="*/ 440 w 762"/>
                  <a:gd name="T5" fmla="*/ 644 h 2316"/>
                  <a:gd name="T6" fmla="*/ 354 w 762"/>
                  <a:gd name="T7" fmla="*/ 916 h 2316"/>
                  <a:gd name="T8" fmla="*/ 257 w 762"/>
                  <a:gd name="T9" fmla="*/ 1286 h 2316"/>
                  <a:gd name="T10" fmla="*/ 130 w 762"/>
                  <a:gd name="T11" fmla="*/ 1703 h 2316"/>
                  <a:gd name="T12" fmla="*/ 51 w 762"/>
                  <a:gd name="T13" fmla="*/ 2079 h 2316"/>
                  <a:gd name="T14" fmla="*/ 15 w 762"/>
                  <a:gd name="T15" fmla="*/ 2224 h 2316"/>
                  <a:gd name="T16" fmla="*/ 0 w 762"/>
                  <a:gd name="T17" fmla="*/ 2315 h 2316"/>
                  <a:gd name="T18" fmla="*/ 63 w 762"/>
                  <a:gd name="T19" fmla="*/ 2264 h 2316"/>
                  <a:gd name="T20" fmla="*/ 268 w 762"/>
                  <a:gd name="T21" fmla="*/ 2103 h 2316"/>
                  <a:gd name="T22" fmla="*/ 124 w 762"/>
                  <a:gd name="T23" fmla="*/ 2084 h 2316"/>
                  <a:gd name="T24" fmla="*/ 286 w 762"/>
                  <a:gd name="T25" fmla="*/ 2088 h 2316"/>
                  <a:gd name="T26" fmla="*/ 313 w 762"/>
                  <a:gd name="T27" fmla="*/ 2040 h 2316"/>
                  <a:gd name="T28" fmla="*/ 135 w 762"/>
                  <a:gd name="T29" fmla="*/ 2042 h 2316"/>
                  <a:gd name="T30" fmla="*/ 322 w 762"/>
                  <a:gd name="T31" fmla="*/ 2022 h 2316"/>
                  <a:gd name="T32" fmla="*/ 372 w 762"/>
                  <a:gd name="T33" fmla="*/ 1941 h 2316"/>
                  <a:gd name="T34" fmla="*/ 162 w 762"/>
                  <a:gd name="T35" fmla="*/ 1945 h 2316"/>
                  <a:gd name="T36" fmla="*/ 379 w 762"/>
                  <a:gd name="T37" fmla="*/ 1923 h 2316"/>
                  <a:gd name="T38" fmla="*/ 426 w 762"/>
                  <a:gd name="T39" fmla="*/ 1837 h 2316"/>
                  <a:gd name="T40" fmla="*/ 480 w 762"/>
                  <a:gd name="T41" fmla="*/ 1712 h 2316"/>
                  <a:gd name="T42" fmla="*/ 526 w 762"/>
                  <a:gd name="T43" fmla="*/ 1569 h 2316"/>
                  <a:gd name="T44" fmla="*/ 246 w 762"/>
                  <a:gd name="T45" fmla="*/ 1587 h 2316"/>
                  <a:gd name="T46" fmla="*/ 530 w 762"/>
                  <a:gd name="T47" fmla="*/ 1545 h 2316"/>
                  <a:gd name="T48" fmla="*/ 546 w 762"/>
                  <a:gd name="T49" fmla="*/ 1497 h 2316"/>
                  <a:gd name="T50" fmla="*/ 284 w 762"/>
                  <a:gd name="T51" fmla="*/ 1530 h 2316"/>
                  <a:gd name="T52" fmla="*/ 557 w 762"/>
                  <a:gd name="T53" fmla="*/ 1475 h 2316"/>
                  <a:gd name="T54" fmla="*/ 602 w 762"/>
                  <a:gd name="T55" fmla="*/ 1308 h 2316"/>
                  <a:gd name="T56" fmla="*/ 372 w 762"/>
                  <a:gd name="T57" fmla="*/ 1358 h 2316"/>
                  <a:gd name="T58" fmla="*/ 611 w 762"/>
                  <a:gd name="T59" fmla="*/ 1277 h 2316"/>
                  <a:gd name="T60" fmla="*/ 636 w 762"/>
                  <a:gd name="T61" fmla="*/ 1204 h 2316"/>
                  <a:gd name="T62" fmla="*/ 381 w 762"/>
                  <a:gd name="T63" fmla="*/ 1283 h 2316"/>
                  <a:gd name="T64" fmla="*/ 639 w 762"/>
                  <a:gd name="T65" fmla="*/ 1182 h 2316"/>
                  <a:gd name="T66" fmla="*/ 654 w 762"/>
                  <a:gd name="T67" fmla="*/ 1127 h 2316"/>
                  <a:gd name="T68" fmla="*/ 695 w 762"/>
                  <a:gd name="T69" fmla="*/ 958 h 2316"/>
                  <a:gd name="T70" fmla="*/ 503 w 762"/>
                  <a:gd name="T71" fmla="*/ 1042 h 2316"/>
                  <a:gd name="T72" fmla="*/ 700 w 762"/>
                  <a:gd name="T73" fmla="*/ 923 h 2316"/>
                  <a:gd name="T74" fmla="*/ 758 w 762"/>
                  <a:gd name="T75" fmla="*/ 679 h 2316"/>
                  <a:gd name="T76" fmla="*/ 541 w 762"/>
                  <a:gd name="T77" fmla="*/ 743 h 2316"/>
                  <a:gd name="T78" fmla="*/ 758 w 762"/>
                  <a:gd name="T79" fmla="*/ 655 h 2316"/>
                  <a:gd name="T80" fmla="*/ 758 w 762"/>
                  <a:gd name="T81" fmla="*/ 479 h 2316"/>
                  <a:gd name="T82" fmla="*/ 575 w 762"/>
                  <a:gd name="T83" fmla="*/ 560 h 2316"/>
                  <a:gd name="T84" fmla="*/ 761 w 762"/>
                  <a:gd name="T85" fmla="*/ 433 h 2316"/>
                  <a:gd name="T86" fmla="*/ 761 w 762"/>
                  <a:gd name="T87" fmla="*/ 261 h 2316"/>
                  <a:gd name="T88" fmla="*/ 727 w 762"/>
                  <a:gd name="T89" fmla="*/ 149 h 2316"/>
                  <a:gd name="T90" fmla="*/ 661 w 762"/>
                  <a:gd name="T91" fmla="*/ 0 h 2316"/>
                  <a:gd name="T92" fmla="*/ 598 w 762"/>
                  <a:gd name="T93" fmla="*/ 140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5144" name="Freeform 24"/>
              <p:cNvSpPr>
                <a:spLocks/>
              </p:cNvSpPr>
              <p:nvPr/>
            </p:nvSpPr>
            <p:spPr bwMode="auto">
              <a:xfrm>
                <a:off x="630" y="114"/>
                <a:ext cx="915" cy="3071"/>
              </a:xfrm>
              <a:custGeom>
                <a:avLst/>
                <a:gdLst>
                  <a:gd name="T0" fmla="*/ 0 w 915"/>
                  <a:gd name="T1" fmla="*/ 3070 h 3071"/>
                  <a:gd name="T2" fmla="*/ 372 w 915"/>
                  <a:gd name="T3" fmla="*/ 1696 h 3071"/>
                  <a:gd name="T4" fmla="*/ 432 w 915"/>
                  <a:gd name="T5" fmla="*/ 1458 h 3071"/>
                  <a:gd name="T6" fmla="*/ 484 w 915"/>
                  <a:gd name="T7" fmla="*/ 1276 h 3071"/>
                  <a:gd name="T8" fmla="*/ 570 w 915"/>
                  <a:gd name="T9" fmla="*/ 982 h 3071"/>
                  <a:gd name="T10" fmla="*/ 670 w 915"/>
                  <a:gd name="T11" fmla="*/ 658 h 3071"/>
                  <a:gd name="T12" fmla="*/ 782 w 915"/>
                  <a:gd name="T13" fmla="*/ 316 h 3071"/>
                  <a:gd name="T14" fmla="*/ 844 w 915"/>
                  <a:gd name="T15" fmla="*/ 144 h 3071"/>
                  <a:gd name="T16" fmla="*/ 888 w 915"/>
                  <a:gd name="T17" fmla="*/ 42 h 3071"/>
                  <a:gd name="T18" fmla="*/ 914 w 915"/>
                  <a:gd name="T19" fmla="*/ 0 h 3071"/>
                  <a:gd name="T20" fmla="*/ 866 w 915"/>
                  <a:gd name="T21" fmla="*/ 116 h 3071"/>
                  <a:gd name="T22" fmla="*/ 806 w 915"/>
                  <a:gd name="T23" fmla="*/ 296 h 3071"/>
                  <a:gd name="T24" fmla="*/ 520 w 915"/>
                  <a:gd name="T25" fmla="*/ 1230 h 3071"/>
                  <a:gd name="T26" fmla="*/ 442 w 915"/>
                  <a:gd name="T27" fmla="*/ 1518 h 3071"/>
                  <a:gd name="T28" fmla="*/ 378 w 915"/>
                  <a:gd name="T29" fmla="*/ 1774 h 3071"/>
                  <a:gd name="T30" fmla="*/ 314 w 915"/>
                  <a:gd name="T31" fmla="*/ 2028 h 3071"/>
                  <a:gd name="T32" fmla="*/ 266 w 915"/>
                  <a:gd name="T33" fmla="*/ 2238 h 3071"/>
                  <a:gd name="T34" fmla="*/ 258 w 915"/>
                  <a:gd name="T35" fmla="*/ 2294 h 3071"/>
                  <a:gd name="T36" fmla="*/ 186 w 915"/>
                  <a:gd name="T37" fmla="*/ 2558 h 3071"/>
                  <a:gd name="T38" fmla="*/ 50 w 915"/>
                  <a:gd name="T39" fmla="*/ 3070 h 3071"/>
                  <a:gd name="T40" fmla="*/ 0 w 915"/>
                  <a:gd name="T41" fmla="*/ 3070 h 3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grpSp>
      <p:sp>
        <p:nvSpPr>
          <p:cNvPr id="5145" name="Rectangle 25"/>
          <p:cNvSpPr>
            <a:spLocks noGrp="1" noChangeArrowheads="1"/>
          </p:cNvSpPr>
          <p:nvPr>
            <p:ph type="dt" sz="quarter" idx="2"/>
          </p:nvPr>
        </p:nvSpPr>
        <p:spPr>
          <a:xfrm>
            <a:off x="228600" y="6261100"/>
            <a:ext cx="2527300" cy="457200"/>
          </a:xfrm>
        </p:spPr>
        <p:txBody>
          <a:bodyPr/>
          <a:lstStyle>
            <a:lvl1pPr>
              <a:defRPr/>
            </a:lvl1pPr>
          </a:lstStyle>
          <a:p>
            <a:endParaRPr lang="fr-CA" altLang="en-US"/>
          </a:p>
        </p:txBody>
      </p:sp>
      <p:sp>
        <p:nvSpPr>
          <p:cNvPr id="5146" name="Rectangle 26"/>
          <p:cNvSpPr>
            <a:spLocks noGrp="1" noChangeArrowheads="1"/>
          </p:cNvSpPr>
          <p:nvPr>
            <p:ph type="ftr" sz="quarter" idx="3"/>
          </p:nvPr>
        </p:nvSpPr>
        <p:spPr>
          <a:xfrm>
            <a:off x="2925763" y="6272213"/>
            <a:ext cx="3457575" cy="457200"/>
          </a:xfrm>
        </p:spPr>
        <p:txBody>
          <a:bodyPr/>
          <a:lstStyle>
            <a:lvl1pPr>
              <a:defRPr/>
            </a:lvl1pPr>
          </a:lstStyle>
          <a:p>
            <a:endParaRPr lang="fr-CA" altLang="en-US"/>
          </a:p>
        </p:txBody>
      </p:sp>
      <p:sp>
        <p:nvSpPr>
          <p:cNvPr id="5147" name="Rectangle 27"/>
          <p:cNvSpPr>
            <a:spLocks noGrp="1" noChangeArrowheads="1"/>
          </p:cNvSpPr>
          <p:nvPr>
            <p:ph type="sldNum" sz="quarter" idx="4"/>
          </p:nvPr>
        </p:nvSpPr>
        <p:spPr>
          <a:xfrm>
            <a:off x="6553200" y="6248400"/>
            <a:ext cx="2443163" cy="457200"/>
          </a:xfrm>
        </p:spPr>
        <p:txBody>
          <a:bodyPr/>
          <a:lstStyle>
            <a:lvl1pPr>
              <a:defRPr/>
            </a:lvl1pPr>
          </a:lstStyle>
          <a:p>
            <a:endParaRPr lang="fr-CA" altLang="en-US"/>
          </a:p>
        </p:txBody>
      </p:sp>
      <p:sp>
        <p:nvSpPr>
          <p:cNvPr id="5148" name="Rectangle 28"/>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GB" altLang="en-US" noProof="0"/>
              <a:t>Click to edit Master subtitle style</a:t>
            </a:r>
          </a:p>
        </p:txBody>
      </p:sp>
      <p:sp>
        <p:nvSpPr>
          <p:cNvPr id="5149" name="Rectangle 29"/>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GB" altLang="en-US" noProof="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356694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22238"/>
            <a:ext cx="2200275" cy="61007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82563" y="122238"/>
            <a:ext cx="6450012" cy="6100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270324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a:t>Click to edit Master title style</a:t>
            </a:r>
            <a:endParaRPr lang="en-CA"/>
          </a:p>
        </p:txBody>
      </p:sp>
      <p:sp>
        <p:nvSpPr>
          <p:cNvPr id="3" name="Content Placeholder 2"/>
          <p:cNvSpPr>
            <a:spLocks noGrp="1"/>
          </p:cNvSpPr>
          <p:nvPr>
            <p:ph sz="half" idx="1"/>
          </p:nvPr>
        </p:nvSpPr>
        <p:spPr>
          <a:xfrm>
            <a:off x="19050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5455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169863" y="6273800"/>
            <a:ext cx="2497137" cy="457200"/>
          </a:xfrm>
        </p:spPr>
        <p:txBody>
          <a:bodyPr/>
          <a:lstStyle>
            <a:lvl1pPr>
              <a:defRPr/>
            </a:lvl1pPr>
          </a:lstStyle>
          <a:p>
            <a:endParaRPr lang="fr-CA" altLang="en-US"/>
          </a:p>
        </p:txBody>
      </p:sp>
      <p:sp>
        <p:nvSpPr>
          <p:cNvPr id="6" name="Footer Placeholder 5"/>
          <p:cNvSpPr>
            <a:spLocks noGrp="1"/>
          </p:cNvSpPr>
          <p:nvPr>
            <p:ph type="ftr" sz="quarter" idx="11"/>
          </p:nvPr>
        </p:nvSpPr>
        <p:spPr>
          <a:xfrm>
            <a:off x="2817813" y="6286500"/>
            <a:ext cx="3578225" cy="457200"/>
          </a:xfrm>
        </p:spPr>
        <p:txBody>
          <a:bodyPr/>
          <a:lstStyle>
            <a:lvl1pPr>
              <a:defRPr/>
            </a:lvl1pPr>
          </a:lstStyle>
          <a:p>
            <a:endParaRPr lang="fr-CA" altLang="en-US"/>
          </a:p>
        </p:txBody>
      </p:sp>
      <p:sp>
        <p:nvSpPr>
          <p:cNvPr id="7" name="Slide Number Placeholder 6"/>
          <p:cNvSpPr>
            <a:spLocks noGrp="1"/>
          </p:cNvSpPr>
          <p:nvPr>
            <p:ph type="sldNum" sz="quarter" idx="12"/>
          </p:nvPr>
        </p:nvSpPr>
        <p:spPr>
          <a:xfrm>
            <a:off x="6511925" y="6286500"/>
            <a:ext cx="2462213" cy="457200"/>
          </a:xfrm>
        </p:spPr>
        <p:txBody>
          <a:bodyPr/>
          <a:lstStyle>
            <a:lvl1pPr>
              <a:defRPr/>
            </a:lvl1pPr>
          </a:lstStyle>
          <a:p>
            <a:endParaRPr lang="fr-CA" altLang="en-US"/>
          </a:p>
        </p:txBody>
      </p:sp>
    </p:spTree>
    <p:extLst>
      <p:ext uri="{BB962C8B-B14F-4D97-AF65-F5344CB8AC3E}">
        <p14:creationId xmlns:p14="http://schemas.microsoft.com/office/powerpoint/2010/main" val="263485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9050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455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169863" y="6273800"/>
            <a:ext cx="2497137" cy="457200"/>
          </a:xfrm>
        </p:spPr>
        <p:txBody>
          <a:bodyPr/>
          <a:lstStyle>
            <a:lvl1pPr>
              <a:defRPr/>
            </a:lvl1pPr>
          </a:lstStyle>
          <a:p>
            <a:endParaRPr lang="fr-CA" altLang="en-US"/>
          </a:p>
        </p:txBody>
      </p:sp>
      <p:sp>
        <p:nvSpPr>
          <p:cNvPr id="6" name="Footer Placeholder 5"/>
          <p:cNvSpPr>
            <a:spLocks noGrp="1"/>
          </p:cNvSpPr>
          <p:nvPr>
            <p:ph type="ftr" sz="quarter" idx="11"/>
          </p:nvPr>
        </p:nvSpPr>
        <p:spPr>
          <a:xfrm>
            <a:off x="2817813" y="6286500"/>
            <a:ext cx="3578225" cy="457200"/>
          </a:xfrm>
        </p:spPr>
        <p:txBody>
          <a:bodyPr/>
          <a:lstStyle>
            <a:lvl1pPr>
              <a:defRPr/>
            </a:lvl1pPr>
          </a:lstStyle>
          <a:p>
            <a:endParaRPr lang="fr-CA" altLang="en-US"/>
          </a:p>
        </p:txBody>
      </p:sp>
      <p:sp>
        <p:nvSpPr>
          <p:cNvPr id="7" name="Slide Number Placeholder 6"/>
          <p:cNvSpPr>
            <a:spLocks noGrp="1"/>
          </p:cNvSpPr>
          <p:nvPr>
            <p:ph type="sldNum" sz="quarter" idx="12"/>
          </p:nvPr>
        </p:nvSpPr>
        <p:spPr>
          <a:xfrm>
            <a:off x="6511925" y="6286500"/>
            <a:ext cx="2462213" cy="457200"/>
          </a:xfrm>
        </p:spPr>
        <p:txBody>
          <a:bodyPr/>
          <a:lstStyle>
            <a:lvl1pPr>
              <a:defRPr/>
            </a:lvl1pPr>
          </a:lstStyle>
          <a:p>
            <a:endParaRPr lang="fr-CA" altLang="en-US"/>
          </a:p>
        </p:txBody>
      </p:sp>
    </p:spTree>
    <p:extLst>
      <p:ext uri="{BB962C8B-B14F-4D97-AF65-F5344CB8AC3E}">
        <p14:creationId xmlns:p14="http://schemas.microsoft.com/office/powerpoint/2010/main" val="349473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a:t>Click to edit Master title style</a:t>
            </a:r>
            <a:endParaRPr lang="en-CA"/>
          </a:p>
        </p:txBody>
      </p:sp>
      <p:sp>
        <p:nvSpPr>
          <p:cNvPr id="3" name="Content Placeholder 2"/>
          <p:cNvSpPr>
            <a:spLocks noGrp="1"/>
          </p:cNvSpPr>
          <p:nvPr>
            <p:ph sz="quarter" idx="1"/>
          </p:nvPr>
        </p:nvSpPr>
        <p:spPr>
          <a:xfrm>
            <a:off x="190500" y="1447800"/>
            <a:ext cx="4311650"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190500" y="3911600"/>
            <a:ext cx="4311650"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half" idx="3"/>
          </p:nvPr>
        </p:nvSpPr>
        <p:spPr>
          <a:xfrm>
            <a:off x="465455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169863" y="6273800"/>
            <a:ext cx="2497137" cy="457200"/>
          </a:xfrm>
        </p:spPr>
        <p:txBody>
          <a:bodyPr/>
          <a:lstStyle>
            <a:lvl1pPr>
              <a:defRPr/>
            </a:lvl1pPr>
          </a:lstStyle>
          <a:p>
            <a:endParaRPr lang="fr-CA" altLang="en-US"/>
          </a:p>
        </p:txBody>
      </p:sp>
      <p:sp>
        <p:nvSpPr>
          <p:cNvPr id="7" name="Footer Placeholder 6"/>
          <p:cNvSpPr>
            <a:spLocks noGrp="1"/>
          </p:cNvSpPr>
          <p:nvPr>
            <p:ph type="ftr" sz="quarter" idx="11"/>
          </p:nvPr>
        </p:nvSpPr>
        <p:spPr>
          <a:xfrm>
            <a:off x="2817813" y="6286500"/>
            <a:ext cx="3578225" cy="457200"/>
          </a:xfrm>
        </p:spPr>
        <p:txBody>
          <a:bodyPr/>
          <a:lstStyle>
            <a:lvl1pPr>
              <a:defRPr/>
            </a:lvl1pPr>
          </a:lstStyle>
          <a:p>
            <a:endParaRPr lang="fr-CA" altLang="en-US"/>
          </a:p>
        </p:txBody>
      </p:sp>
      <p:sp>
        <p:nvSpPr>
          <p:cNvPr id="8" name="Slide Number Placeholder 7"/>
          <p:cNvSpPr>
            <a:spLocks noGrp="1"/>
          </p:cNvSpPr>
          <p:nvPr>
            <p:ph type="sldNum" sz="quarter" idx="12"/>
          </p:nvPr>
        </p:nvSpPr>
        <p:spPr>
          <a:xfrm>
            <a:off x="6511925" y="6286500"/>
            <a:ext cx="2462213" cy="457200"/>
          </a:xfrm>
        </p:spPr>
        <p:txBody>
          <a:bodyPr/>
          <a:lstStyle>
            <a:lvl1pPr>
              <a:defRPr/>
            </a:lvl1pPr>
          </a:lstStyle>
          <a:p>
            <a:endParaRPr lang="fr-CA" altLang="en-US"/>
          </a:p>
        </p:txBody>
      </p:sp>
    </p:spTree>
    <p:extLst>
      <p:ext uri="{BB962C8B-B14F-4D97-AF65-F5344CB8AC3E}">
        <p14:creationId xmlns:p14="http://schemas.microsoft.com/office/powerpoint/2010/main" val="45649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9050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54550" y="1447800"/>
            <a:ext cx="4311650"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54550" y="3911600"/>
            <a:ext cx="4311650"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169863" y="6273800"/>
            <a:ext cx="2497137" cy="457200"/>
          </a:xfrm>
        </p:spPr>
        <p:txBody>
          <a:bodyPr/>
          <a:lstStyle>
            <a:lvl1pPr>
              <a:defRPr/>
            </a:lvl1pPr>
          </a:lstStyle>
          <a:p>
            <a:endParaRPr lang="fr-CA" altLang="en-US"/>
          </a:p>
        </p:txBody>
      </p:sp>
      <p:sp>
        <p:nvSpPr>
          <p:cNvPr id="7" name="Footer Placeholder 6"/>
          <p:cNvSpPr>
            <a:spLocks noGrp="1"/>
          </p:cNvSpPr>
          <p:nvPr>
            <p:ph type="ftr" sz="quarter" idx="11"/>
          </p:nvPr>
        </p:nvSpPr>
        <p:spPr>
          <a:xfrm>
            <a:off x="2817813" y="6286500"/>
            <a:ext cx="3578225" cy="457200"/>
          </a:xfrm>
        </p:spPr>
        <p:txBody>
          <a:bodyPr/>
          <a:lstStyle>
            <a:lvl1pPr>
              <a:defRPr/>
            </a:lvl1pPr>
          </a:lstStyle>
          <a:p>
            <a:endParaRPr lang="fr-CA" altLang="en-US"/>
          </a:p>
        </p:txBody>
      </p:sp>
      <p:sp>
        <p:nvSpPr>
          <p:cNvPr id="8" name="Slide Number Placeholder 7"/>
          <p:cNvSpPr>
            <a:spLocks noGrp="1"/>
          </p:cNvSpPr>
          <p:nvPr>
            <p:ph type="sldNum" sz="quarter" idx="12"/>
          </p:nvPr>
        </p:nvSpPr>
        <p:spPr>
          <a:xfrm>
            <a:off x="6511925" y="6286500"/>
            <a:ext cx="2462213" cy="457200"/>
          </a:xfrm>
        </p:spPr>
        <p:txBody>
          <a:bodyPr/>
          <a:lstStyle>
            <a:lvl1pPr>
              <a:defRPr/>
            </a:lvl1pPr>
          </a:lstStyle>
          <a:p>
            <a:endParaRPr lang="fr-CA" altLang="en-US"/>
          </a:p>
        </p:txBody>
      </p:sp>
    </p:spTree>
    <p:extLst>
      <p:ext uri="{BB962C8B-B14F-4D97-AF65-F5344CB8AC3E}">
        <p14:creationId xmlns:p14="http://schemas.microsoft.com/office/powerpoint/2010/main" val="203301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374337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117722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9050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4550" y="1447800"/>
            <a:ext cx="4311650"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422412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fr-CA" altLang="en-US"/>
          </a:p>
        </p:txBody>
      </p:sp>
      <p:sp>
        <p:nvSpPr>
          <p:cNvPr id="8" name="Footer Placeholder 7"/>
          <p:cNvSpPr>
            <a:spLocks noGrp="1"/>
          </p:cNvSpPr>
          <p:nvPr>
            <p:ph type="ftr" sz="quarter" idx="11"/>
          </p:nvPr>
        </p:nvSpPr>
        <p:spPr/>
        <p:txBody>
          <a:bodyPr/>
          <a:lstStyle>
            <a:lvl1pPr>
              <a:defRPr/>
            </a:lvl1pPr>
          </a:lstStyle>
          <a:p>
            <a:endParaRPr lang="fr-CA" altLang="en-US"/>
          </a:p>
        </p:txBody>
      </p:sp>
      <p:sp>
        <p:nvSpPr>
          <p:cNvPr id="9" name="Slide Number Placeholder 8"/>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174634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fr-CA" altLang="en-US"/>
          </a:p>
        </p:txBody>
      </p:sp>
      <p:sp>
        <p:nvSpPr>
          <p:cNvPr id="4" name="Footer Placeholder 3"/>
          <p:cNvSpPr>
            <a:spLocks noGrp="1"/>
          </p:cNvSpPr>
          <p:nvPr>
            <p:ph type="ftr" sz="quarter" idx="11"/>
          </p:nvPr>
        </p:nvSpPr>
        <p:spPr/>
        <p:txBody>
          <a:bodyPr/>
          <a:lstStyle>
            <a:lvl1pPr>
              <a:defRPr/>
            </a:lvl1pPr>
          </a:lstStyle>
          <a:p>
            <a:endParaRPr lang="fr-CA" altLang="en-US"/>
          </a:p>
        </p:txBody>
      </p:sp>
      <p:sp>
        <p:nvSpPr>
          <p:cNvPr id="5" name="Slide Number Placeholder 4"/>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262992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CA" altLang="en-US"/>
          </a:p>
        </p:txBody>
      </p:sp>
      <p:sp>
        <p:nvSpPr>
          <p:cNvPr id="3" name="Footer Placeholder 2"/>
          <p:cNvSpPr>
            <a:spLocks noGrp="1"/>
          </p:cNvSpPr>
          <p:nvPr>
            <p:ph type="ftr" sz="quarter" idx="11"/>
          </p:nvPr>
        </p:nvSpPr>
        <p:spPr/>
        <p:txBody>
          <a:bodyPr/>
          <a:lstStyle>
            <a:lvl1pPr>
              <a:defRPr/>
            </a:lvl1pPr>
          </a:lstStyle>
          <a:p>
            <a:endParaRPr lang="fr-CA" altLang="en-US"/>
          </a:p>
        </p:txBody>
      </p:sp>
      <p:sp>
        <p:nvSpPr>
          <p:cNvPr id="4" name="Slide Number Placeholder 3"/>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122470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149024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endParaRPr lang="fr-CA" altLang="en-US"/>
          </a:p>
        </p:txBody>
      </p:sp>
    </p:spTree>
    <p:extLst>
      <p:ext uri="{BB962C8B-B14F-4D97-AF65-F5344CB8AC3E}">
        <p14:creationId xmlns:p14="http://schemas.microsoft.com/office/powerpoint/2010/main" val="172958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4098" name="Freeform 2"/>
          <p:cNvSpPr>
            <a:spLocks/>
          </p:cNvSpPr>
          <p:nvPr/>
        </p:nvSpPr>
        <p:spPr bwMode="auto">
          <a:xfrm>
            <a:off x="901700" y="3378200"/>
            <a:ext cx="5359400" cy="2425700"/>
          </a:xfrm>
          <a:custGeom>
            <a:avLst/>
            <a:gdLst>
              <a:gd name="T0" fmla="*/ 0 w 3376"/>
              <a:gd name="T1" fmla="*/ 1525 h 1528"/>
              <a:gd name="T2" fmla="*/ 79 w 3376"/>
              <a:gd name="T3" fmla="*/ 1498 h 1528"/>
              <a:gd name="T4" fmla="*/ 753 w 3376"/>
              <a:gd name="T5" fmla="*/ 1223 h 1528"/>
              <a:gd name="T6" fmla="*/ 1048 w 3376"/>
              <a:gd name="T7" fmla="*/ 1054 h 1528"/>
              <a:gd name="T8" fmla="*/ 1122 w 3376"/>
              <a:gd name="T9" fmla="*/ 1007 h 1528"/>
              <a:gd name="T10" fmla="*/ 1164 w 3376"/>
              <a:gd name="T11" fmla="*/ 974 h 1528"/>
              <a:gd name="T12" fmla="*/ 1164 w 3376"/>
              <a:gd name="T13" fmla="*/ 918 h 1528"/>
              <a:gd name="T14" fmla="*/ 1637 w 3376"/>
              <a:gd name="T15" fmla="*/ 734 h 1528"/>
              <a:gd name="T16" fmla="*/ 1715 w 3376"/>
              <a:gd name="T17" fmla="*/ 731 h 1528"/>
              <a:gd name="T18" fmla="*/ 1787 w 3376"/>
              <a:gd name="T19" fmla="*/ 725 h 1528"/>
              <a:gd name="T20" fmla="*/ 1901 w 3376"/>
              <a:gd name="T21" fmla="*/ 707 h 1528"/>
              <a:gd name="T22" fmla="*/ 2015 w 3376"/>
              <a:gd name="T23" fmla="*/ 678 h 1528"/>
              <a:gd name="T24" fmla="*/ 2162 w 3376"/>
              <a:gd name="T25" fmla="*/ 620 h 1528"/>
              <a:gd name="T26" fmla="*/ 2069 w 3376"/>
              <a:gd name="T27" fmla="*/ 578 h 1528"/>
              <a:gd name="T28" fmla="*/ 2195 w 3376"/>
              <a:gd name="T29" fmla="*/ 605 h 1528"/>
              <a:gd name="T30" fmla="*/ 2276 w 3376"/>
              <a:gd name="T31" fmla="*/ 578 h 1528"/>
              <a:gd name="T32" fmla="*/ 2186 w 3376"/>
              <a:gd name="T33" fmla="*/ 533 h 1528"/>
              <a:gd name="T34" fmla="*/ 2309 w 3376"/>
              <a:gd name="T35" fmla="*/ 560 h 1528"/>
              <a:gd name="T36" fmla="*/ 2399 w 3376"/>
              <a:gd name="T37" fmla="*/ 521 h 1528"/>
              <a:gd name="T38" fmla="*/ 2315 w 3376"/>
              <a:gd name="T39" fmla="*/ 470 h 1528"/>
              <a:gd name="T40" fmla="*/ 2453 w 3376"/>
              <a:gd name="T41" fmla="*/ 494 h 1528"/>
              <a:gd name="T42" fmla="*/ 2619 w 3376"/>
              <a:gd name="T43" fmla="*/ 430 h 1528"/>
              <a:gd name="T44" fmla="*/ 2888 w 3376"/>
              <a:gd name="T45" fmla="*/ 302 h 1528"/>
              <a:gd name="T46" fmla="*/ 3099 w 3376"/>
              <a:gd name="T47" fmla="*/ 182 h 1528"/>
              <a:gd name="T48" fmla="*/ 3376 w 3376"/>
              <a:gd name="T49" fmla="*/ 0 h 1528"/>
              <a:gd name="T50" fmla="*/ 3016 w 3376"/>
              <a:gd name="T51" fmla="*/ 144 h 1528"/>
              <a:gd name="T52" fmla="*/ 2801 w 3376"/>
              <a:gd name="T53" fmla="*/ 230 h 1528"/>
              <a:gd name="T54" fmla="*/ 2619 w 3376"/>
              <a:gd name="T55" fmla="*/ 302 h 1528"/>
              <a:gd name="T56" fmla="*/ 2386 w 3376"/>
              <a:gd name="T57" fmla="*/ 398 h 1528"/>
              <a:gd name="T58" fmla="*/ 2146 w 3376"/>
              <a:gd name="T59" fmla="*/ 478 h 1528"/>
              <a:gd name="T60" fmla="*/ 1792 w 3376"/>
              <a:gd name="T61" fmla="*/ 624 h 1528"/>
              <a:gd name="T62" fmla="*/ 1601 w 3376"/>
              <a:gd name="T63" fmla="*/ 710 h 1528"/>
              <a:gd name="T64" fmla="*/ 1135 w 3376"/>
              <a:gd name="T65" fmla="*/ 886 h 1528"/>
              <a:gd name="T66" fmla="*/ 1098 w 3376"/>
              <a:gd name="T67" fmla="*/ 871 h 1528"/>
              <a:gd name="T68" fmla="*/ 993 w 3376"/>
              <a:gd name="T69" fmla="*/ 871 h 1528"/>
              <a:gd name="T70" fmla="*/ 450 w 3376"/>
              <a:gd name="T71" fmla="*/ 1039 h 1528"/>
              <a:gd name="T72" fmla="*/ 8 w 3376"/>
              <a:gd name="T73" fmla="*/ 1214 h 1528"/>
              <a:gd name="T74" fmla="*/ 27 w 3376"/>
              <a:gd name="T75" fmla="*/ 1240 h 1528"/>
              <a:gd name="T76" fmla="*/ 35 w 3376"/>
              <a:gd name="T77" fmla="*/ 1237 h 1528"/>
              <a:gd name="T78" fmla="*/ 10 w 3376"/>
              <a:gd name="T79" fmla="*/ 1528 h 1528"/>
              <a:gd name="T80" fmla="*/ 0 w 3376"/>
              <a:gd name="T81" fmla="*/ 1525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nvGrpSpPr>
          <p:cNvPr id="4099" name="Group 3"/>
          <p:cNvGrpSpPr>
            <a:grpSpLocks/>
          </p:cNvGrpSpPr>
          <p:nvPr/>
        </p:nvGrpSpPr>
        <p:grpSpPr bwMode="auto">
          <a:xfrm>
            <a:off x="296863" y="3022600"/>
            <a:ext cx="976312" cy="2828925"/>
            <a:chOff x="187" y="1904"/>
            <a:chExt cx="615" cy="1782"/>
          </a:xfrm>
        </p:grpSpPr>
        <p:grpSp>
          <p:nvGrpSpPr>
            <p:cNvPr id="4100" name="Group 4"/>
            <p:cNvGrpSpPr>
              <a:grpSpLocks/>
            </p:cNvGrpSpPr>
            <p:nvPr/>
          </p:nvGrpSpPr>
          <p:grpSpPr bwMode="auto">
            <a:xfrm>
              <a:off x="187" y="3207"/>
              <a:ext cx="438" cy="479"/>
              <a:chOff x="187" y="3207"/>
              <a:chExt cx="438" cy="479"/>
            </a:xfrm>
          </p:grpSpPr>
          <p:sp>
            <p:nvSpPr>
              <p:cNvPr id="4101" name="Oval 5"/>
              <p:cNvSpPr>
                <a:spLocks noChangeArrowheads="1"/>
              </p:cNvSpPr>
              <p:nvPr/>
            </p:nvSpPr>
            <p:spPr bwMode="auto">
              <a:xfrm>
                <a:off x="187" y="3544"/>
                <a:ext cx="435" cy="142"/>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2"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3" name="Oval 7"/>
              <p:cNvSpPr>
                <a:spLocks noChangeArrowheads="1"/>
              </p:cNvSpPr>
              <p:nvPr/>
            </p:nvSpPr>
            <p:spPr bwMode="auto">
              <a:xfrm>
                <a:off x="275" y="3207"/>
                <a:ext cx="267" cy="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4"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5"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6"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7" name="Oval 11"/>
              <p:cNvSpPr>
                <a:spLocks noChangeArrowheads="1"/>
              </p:cNvSpPr>
              <p:nvPr/>
            </p:nvSpPr>
            <p:spPr bwMode="auto">
              <a:xfrm>
                <a:off x="187" y="3329"/>
                <a:ext cx="436" cy="91"/>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8" name="Freeform 12"/>
              <p:cNvSpPr>
                <a:spLocks/>
              </p:cNvSpPr>
              <p:nvPr/>
            </p:nvSpPr>
            <p:spPr bwMode="auto">
              <a:xfrm>
                <a:off x="216" y="3282"/>
                <a:ext cx="113" cy="393"/>
              </a:xfrm>
              <a:custGeom>
                <a:avLst/>
                <a:gdLst>
                  <a:gd name="T0" fmla="*/ 68 w 113"/>
                  <a:gd name="T1" fmla="*/ 0 h 393"/>
                  <a:gd name="T2" fmla="*/ 0 w 113"/>
                  <a:gd name="T3" fmla="*/ 110 h 393"/>
                  <a:gd name="T4" fmla="*/ 3 w 113"/>
                  <a:gd name="T5" fmla="*/ 361 h 393"/>
                  <a:gd name="T6" fmla="*/ 36 w 113"/>
                  <a:gd name="T7" fmla="*/ 379 h 393"/>
                  <a:gd name="T8" fmla="*/ 63 w 113"/>
                  <a:gd name="T9" fmla="*/ 385 h 393"/>
                  <a:gd name="T10" fmla="*/ 92 w 113"/>
                  <a:gd name="T11" fmla="*/ 392 h 393"/>
                  <a:gd name="T12" fmla="*/ 90 w 113"/>
                  <a:gd name="T13" fmla="*/ 136 h 393"/>
                  <a:gd name="T14" fmla="*/ 112 w 113"/>
                  <a:gd name="T15" fmla="*/ 10 h 393"/>
                  <a:gd name="T16" fmla="*/ 102 w 113"/>
                  <a:gd name="T17" fmla="*/ 10 h 393"/>
                  <a:gd name="T18" fmla="*/ 81 w 113"/>
                  <a:gd name="T19" fmla="*/ 6 h 393"/>
                  <a:gd name="T20" fmla="*/ 68 w 11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09"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0" name="Oval 14"/>
              <p:cNvSpPr>
                <a:spLocks noChangeArrowheads="1"/>
              </p:cNvSpPr>
              <p:nvPr/>
            </p:nvSpPr>
            <p:spPr bwMode="auto">
              <a:xfrm>
                <a:off x="192" y="3332"/>
                <a:ext cx="418" cy="86"/>
              </a:xfrm>
              <a:prstGeom prst="ellipse">
                <a:avLst/>
              </a:prstGeom>
              <a:solidFill>
                <a:srgbClr val="00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1" name="Freeform 15"/>
              <p:cNvSpPr>
                <a:spLocks/>
              </p:cNvSpPr>
              <p:nvPr/>
            </p:nvSpPr>
            <p:spPr bwMode="auto">
              <a:xfrm>
                <a:off x="232" y="3283"/>
                <a:ext cx="67" cy="369"/>
              </a:xfrm>
              <a:custGeom>
                <a:avLst/>
                <a:gdLst>
                  <a:gd name="T0" fmla="*/ 0 w 67"/>
                  <a:gd name="T1" fmla="*/ 133 h 369"/>
                  <a:gd name="T2" fmla="*/ 0 w 67"/>
                  <a:gd name="T3" fmla="*/ 357 h 369"/>
                  <a:gd name="T4" fmla="*/ 20 w 67"/>
                  <a:gd name="T5" fmla="*/ 368 h 369"/>
                  <a:gd name="T6" fmla="*/ 20 w 67"/>
                  <a:gd name="T7" fmla="*/ 141 h 369"/>
                  <a:gd name="T8" fmla="*/ 20 w 67"/>
                  <a:gd name="T9" fmla="*/ 125 h 369"/>
                  <a:gd name="T10" fmla="*/ 29 w 67"/>
                  <a:gd name="T11" fmla="*/ 111 h 369"/>
                  <a:gd name="T12" fmla="*/ 66 w 67"/>
                  <a:gd name="T13" fmla="*/ 4 h 369"/>
                  <a:gd name="T14" fmla="*/ 59 w 67"/>
                  <a:gd name="T15" fmla="*/ 0 h 369"/>
                  <a:gd name="T16" fmla="*/ 8 w 67"/>
                  <a:gd name="T17" fmla="*/ 113 h 369"/>
                  <a:gd name="T18" fmla="*/ 0 w 67"/>
                  <a:gd name="T19" fmla="*/ 13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2" name="Freeform 16"/>
              <p:cNvSpPr>
                <a:spLocks/>
              </p:cNvSpPr>
              <p:nvPr/>
            </p:nvSpPr>
            <p:spPr bwMode="auto">
              <a:xfrm>
                <a:off x="521" y="3275"/>
                <a:ext cx="99" cy="363"/>
              </a:xfrm>
              <a:custGeom>
                <a:avLst/>
                <a:gdLst>
                  <a:gd name="T0" fmla="*/ 98 w 99"/>
                  <a:gd name="T1" fmla="*/ 102 h 363"/>
                  <a:gd name="T2" fmla="*/ 98 w 99"/>
                  <a:gd name="T3" fmla="*/ 348 h 363"/>
                  <a:gd name="T4" fmla="*/ 81 w 99"/>
                  <a:gd name="T5" fmla="*/ 362 h 363"/>
                  <a:gd name="T6" fmla="*/ 81 w 99"/>
                  <a:gd name="T7" fmla="*/ 106 h 363"/>
                  <a:gd name="T8" fmla="*/ 0 w 99"/>
                  <a:gd name="T9" fmla="*/ 4 h 363"/>
                  <a:gd name="T10" fmla="*/ 7 w 99"/>
                  <a:gd name="T11" fmla="*/ 0 h 363"/>
                  <a:gd name="T12" fmla="*/ 98 w 99"/>
                  <a:gd name="T13" fmla="*/ 102 h 363"/>
                </a:gdLst>
                <a:ahLst/>
                <a:cxnLst>
                  <a:cxn ang="0">
                    <a:pos x="T0" y="T1"/>
                  </a:cxn>
                  <a:cxn ang="0">
                    <a:pos x="T2" y="T3"/>
                  </a:cxn>
                  <a:cxn ang="0">
                    <a:pos x="T4" y="T5"/>
                  </a:cxn>
                  <a:cxn ang="0">
                    <a:pos x="T6" y="T7"/>
                  </a:cxn>
                  <a:cxn ang="0">
                    <a:pos x="T8" y="T9"/>
                  </a:cxn>
                  <a:cxn ang="0">
                    <a:pos x="T10" y="T11"/>
                  </a:cxn>
                  <a:cxn ang="0">
                    <a:pos x="T12" y="T13"/>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3" name="Freeform 17"/>
              <p:cNvSpPr>
                <a:spLocks/>
              </p:cNvSpPr>
              <p:nvPr/>
            </p:nvSpPr>
            <p:spPr bwMode="auto">
              <a:xfrm>
                <a:off x="441" y="3215"/>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4" name="Freeform 18"/>
              <p:cNvSpPr>
                <a:spLocks/>
              </p:cNvSpPr>
              <p:nvPr/>
            </p:nvSpPr>
            <p:spPr bwMode="auto">
              <a:xfrm>
                <a:off x="492" y="3327"/>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5" name="Freeform 19"/>
              <p:cNvSpPr>
                <a:spLocks/>
              </p:cNvSpPr>
              <p:nvPr/>
            </p:nvSpPr>
            <p:spPr bwMode="auto">
              <a:xfrm>
                <a:off x="286" y="3250"/>
                <a:ext cx="73" cy="23"/>
              </a:xfrm>
              <a:custGeom>
                <a:avLst/>
                <a:gdLst>
                  <a:gd name="T0" fmla="*/ 72 w 73"/>
                  <a:gd name="T1" fmla="*/ 22 h 23"/>
                  <a:gd name="T2" fmla="*/ 37 w 73"/>
                  <a:gd name="T3" fmla="*/ 18 h 23"/>
                  <a:gd name="T4" fmla="*/ 16 w 73"/>
                  <a:gd name="T5" fmla="*/ 12 h 23"/>
                  <a:gd name="T6" fmla="*/ 0 w 73"/>
                  <a:gd name="T7" fmla="*/ 6 h 23"/>
                  <a:gd name="T8" fmla="*/ 5 w 73"/>
                  <a:gd name="T9" fmla="*/ 0 h 23"/>
                  <a:gd name="T10" fmla="*/ 21 w 73"/>
                  <a:gd name="T11" fmla="*/ 8 h 23"/>
                  <a:gd name="T12" fmla="*/ 45 w 73"/>
                  <a:gd name="T13" fmla="*/ 14 h 23"/>
                  <a:gd name="T14" fmla="*/ 68 w 73"/>
                  <a:gd name="T15" fmla="*/ 14 h 23"/>
                  <a:gd name="T16" fmla="*/ 72 w 73"/>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6" name="Freeform 20"/>
              <p:cNvSpPr>
                <a:spLocks/>
              </p:cNvSpPr>
              <p:nvPr/>
            </p:nvSpPr>
            <p:spPr bwMode="auto">
              <a:xfrm>
                <a:off x="338" y="3284"/>
                <a:ext cx="81" cy="118"/>
              </a:xfrm>
              <a:custGeom>
                <a:avLst/>
                <a:gdLst>
                  <a:gd name="T0" fmla="*/ 40 w 81"/>
                  <a:gd name="T1" fmla="*/ 0 h 118"/>
                  <a:gd name="T2" fmla="*/ 80 w 81"/>
                  <a:gd name="T3" fmla="*/ 4 h 118"/>
                  <a:gd name="T4" fmla="*/ 65 w 81"/>
                  <a:gd name="T5" fmla="*/ 40 h 118"/>
                  <a:gd name="T6" fmla="*/ 58 w 81"/>
                  <a:gd name="T7" fmla="*/ 62 h 118"/>
                  <a:gd name="T8" fmla="*/ 47 w 81"/>
                  <a:gd name="T9" fmla="*/ 82 h 118"/>
                  <a:gd name="T10" fmla="*/ 40 w 81"/>
                  <a:gd name="T11" fmla="*/ 105 h 118"/>
                  <a:gd name="T12" fmla="*/ 37 w 81"/>
                  <a:gd name="T13" fmla="*/ 117 h 118"/>
                  <a:gd name="T14" fmla="*/ 16 w 81"/>
                  <a:gd name="T15" fmla="*/ 114 h 118"/>
                  <a:gd name="T16" fmla="*/ 0 w 81"/>
                  <a:gd name="T17" fmla="*/ 108 h 118"/>
                  <a:gd name="T18" fmla="*/ 7 w 81"/>
                  <a:gd name="T19" fmla="*/ 84 h 118"/>
                  <a:gd name="T20" fmla="*/ 25 w 81"/>
                  <a:gd name="T21" fmla="*/ 60 h 118"/>
                  <a:gd name="T22" fmla="*/ 29 w 81"/>
                  <a:gd name="T23" fmla="*/ 40 h 118"/>
                  <a:gd name="T24" fmla="*/ 36 w 81"/>
                  <a:gd name="T25" fmla="*/ 20 h 118"/>
                  <a:gd name="T26" fmla="*/ 40 w 81"/>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17" name="Freeform 21"/>
              <p:cNvSpPr>
                <a:spLocks/>
              </p:cNvSpPr>
              <p:nvPr/>
            </p:nvSpPr>
            <p:spPr bwMode="auto">
              <a:xfrm>
                <a:off x="282" y="3265"/>
                <a:ext cx="261" cy="35"/>
              </a:xfrm>
              <a:custGeom>
                <a:avLst/>
                <a:gdLst>
                  <a:gd name="T0" fmla="*/ 0 w 261"/>
                  <a:gd name="T1" fmla="*/ 0 h 35"/>
                  <a:gd name="T2" fmla="*/ 25 w 261"/>
                  <a:gd name="T3" fmla="*/ 10 h 35"/>
                  <a:gd name="T4" fmla="*/ 66 w 261"/>
                  <a:gd name="T5" fmla="*/ 18 h 35"/>
                  <a:gd name="T6" fmla="*/ 122 w 261"/>
                  <a:gd name="T7" fmla="*/ 19 h 35"/>
                  <a:gd name="T8" fmla="*/ 177 w 261"/>
                  <a:gd name="T9" fmla="*/ 19 h 35"/>
                  <a:gd name="T10" fmla="*/ 218 w 261"/>
                  <a:gd name="T11" fmla="*/ 12 h 35"/>
                  <a:gd name="T12" fmla="*/ 240 w 261"/>
                  <a:gd name="T13" fmla="*/ 6 h 35"/>
                  <a:gd name="T14" fmla="*/ 248 w 261"/>
                  <a:gd name="T15" fmla="*/ 0 h 35"/>
                  <a:gd name="T16" fmla="*/ 260 w 261"/>
                  <a:gd name="T17" fmla="*/ 15 h 35"/>
                  <a:gd name="T18" fmla="*/ 221 w 261"/>
                  <a:gd name="T19" fmla="*/ 28 h 35"/>
                  <a:gd name="T20" fmla="*/ 164 w 261"/>
                  <a:gd name="T21" fmla="*/ 34 h 35"/>
                  <a:gd name="T22" fmla="*/ 98 w 261"/>
                  <a:gd name="T23" fmla="*/ 33 h 35"/>
                  <a:gd name="T24" fmla="*/ 39 w 261"/>
                  <a:gd name="T25" fmla="*/ 24 h 35"/>
                  <a:gd name="T26" fmla="*/ 5 w 261"/>
                  <a:gd name="T27" fmla="*/ 9 h 35"/>
                  <a:gd name="T28" fmla="*/ 0 w 261"/>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4118" name="Freeform 22"/>
            <p:cNvSpPr>
              <a:spLocks/>
            </p:cNvSpPr>
            <p:nvPr/>
          </p:nvSpPr>
          <p:spPr bwMode="auto">
            <a:xfrm>
              <a:off x="379" y="1904"/>
              <a:ext cx="423" cy="1366"/>
            </a:xfrm>
            <a:custGeom>
              <a:avLst/>
              <a:gdLst>
                <a:gd name="T0" fmla="*/ 356 w 423"/>
                <a:gd name="T1" fmla="*/ 64 h 1366"/>
                <a:gd name="T2" fmla="*/ 326 w 423"/>
                <a:gd name="T3" fmla="*/ 163 h 1366"/>
                <a:gd name="T4" fmla="*/ 292 w 423"/>
                <a:gd name="T5" fmla="*/ 293 h 1366"/>
                <a:gd name="T6" fmla="*/ 258 w 423"/>
                <a:gd name="T7" fmla="*/ 417 h 1366"/>
                <a:gd name="T8" fmla="*/ 219 w 423"/>
                <a:gd name="T9" fmla="*/ 585 h 1366"/>
                <a:gd name="T10" fmla="*/ 168 w 423"/>
                <a:gd name="T11" fmla="*/ 775 h 1366"/>
                <a:gd name="T12" fmla="*/ 126 w 423"/>
                <a:gd name="T13" fmla="*/ 952 h 1366"/>
                <a:gd name="T14" fmla="*/ 89 w 423"/>
                <a:gd name="T15" fmla="*/ 1085 h 1366"/>
                <a:gd name="T16" fmla="*/ 0 w 423"/>
                <a:gd name="T17" fmla="*/ 1362 h 1366"/>
                <a:gd name="T18" fmla="*/ 29 w 423"/>
                <a:gd name="T19" fmla="*/ 1365 h 1366"/>
                <a:gd name="T20" fmla="*/ 132 w 423"/>
                <a:gd name="T21" fmla="*/ 1061 h 1366"/>
                <a:gd name="T22" fmla="*/ 223 w 423"/>
                <a:gd name="T23" fmla="*/ 957 h 1366"/>
                <a:gd name="T24" fmla="*/ 271 w 423"/>
                <a:gd name="T25" fmla="*/ 866 h 1366"/>
                <a:gd name="T26" fmla="*/ 308 w 423"/>
                <a:gd name="T27" fmla="*/ 798 h 1366"/>
                <a:gd name="T28" fmla="*/ 214 w 423"/>
                <a:gd name="T29" fmla="*/ 790 h 1366"/>
                <a:gd name="T30" fmla="*/ 311 w 423"/>
                <a:gd name="T31" fmla="*/ 782 h 1366"/>
                <a:gd name="T32" fmla="*/ 325 w 423"/>
                <a:gd name="T33" fmla="*/ 751 h 1366"/>
                <a:gd name="T34" fmla="*/ 231 w 423"/>
                <a:gd name="T35" fmla="*/ 742 h 1366"/>
                <a:gd name="T36" fmla="*/ 329 w 423"/>
                <a:gd name="T37" fmla="*/ 738 h 1366"/>
                <a:gd name="T38" fmla="*/ 344 w 423"/>
                <a:gd name="T39" fmla="*/ 690 h 1366"/>
                <a:gd name="T40" fmla="*/ 240 w 423"/>
                <a:gd name="T41" fmla="*/ 690 h 1366"/>
                <a:gd name="T42" fmla="*/ 351 w 423"/>
                <a:gd name="T43" fmla="*/ 664 h 1366"/>
                <a:gd name="T44" fmla="*/ 387 w 423"/>
                <a:gd name="T45" fmla="*/ 486 h 1366"/>
                <a:gd name="T46" fmla="*/ 411 w 423"/>
                <a:gd name="T47" fmla="*/ 322 h 1366"/>
                <a:gd name="T48" fmla="*/ 422 w 423"/>
                <a:gd name="T49" fmla="*/ 197 h 1366"/>
                <a:gd name="T50" fmla="*/ 422 w 423"/>
                <a:gd name="T51" fmla="*/ 119 h 1366"/>
                <a:gd name="T52" fmla="*/ 408 w 423"/>
                <a:gd name="T53" fmla="*/ 68 h 1366"/>
                <a:gd name="T54" fmla="*/ 381 w 423"/>
                <a:gd name="T55" fmla="*/ 0 h 1366"/>
                <a:gd name="T56" fmla="*/ 356 w 423"/>
                <a:gd name="T57" fmla="*/ 6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sp>
        <p:nvSpPr>
          <p:cNvPr id="4119" name="Freeform 23"/>
          <p:cNvSpPr>
            <a:spLocks/>
          </p:cNvSpPr>
          <p:nvPr/>
        </p:nvSpPr>
        <p:spPr bwMode="auto">
          <a:xfrm>
            <a:off x="600075" y="3163888"/>
            <a:ext cx="560388" cy="2022475"/>
          </a:xfrm>
          <a:custGeom>
            <a:avLst/>
            <a:gdLst>
              <a:gd name="T0" fmla="*/ 0 w 353"/>
              <a:gd name="T1" fmla="*/ 1272 h 1274"/>
              <a:gd name="T2" fmla="*/ 352 w 353"/>
              <a:gd name="T3" fmla="*/ 0 h 1274"/>
              <a:gd name="T4" fmla="*/ 26 w 353"/>
              <a:gd name="T5" fmla="*/ 1273 h 1274"/>
              <a:gd name="T6" fmla="*/ 0 w 353"/>
              <a:gd name="T7" fmla="*/ 1272 h 1274"/>
            </a:gdLst>
            <a:ahLst/>
            <a:cxnLst>
              <a:cxn ang="0">
                <a:pos x="T0" y="T1"/>
              </a:cxn>
              <a:cxn ang="0">
                <a:pos x="T2" y="T3"/>
              </a:cxn>
              <a:cxn ang="0">
                <a:pos x="T4" y="T5"/>
              </a:cxn>
              <a:cxn ang="0">
                <a:pos x="T6" y="T7"/>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120" name="Rectangle 24"/>
          <p:cNvSpPr>
            <a:spLocks noGrp="1" noChangeArrowheads="1"/>
          </p:cNvSpPr>
          <p:nvPr>
            <p:ph type="title"/>
          </p:nvPr>
        </p:nvSpPr>
        <p:spPr bwMode="auto">
          <a:xfrm>
            <a:off x="182563" y="122238"/>
            <a:ext cx="880268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4121" name="Rectangle 25"/>
          <p:cNvSpPr>
            <a:spLocks noGrp="1" noChangeArrowheads="1"/>
          </p:cNvSpPr>
          <p:nvPr>
            <p:ph type="body" idx="1"/>
          </p:nvPr>
        </p:nvSpPr>
        <p:spPr bwMode="auto">
          <a:xfrm>
            <a:off x="190500" y="1447800"/>
            <a:ext cx="87757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2" name="Rectangle 26"/>
          <p:cNvSpPr>
            <a:spLocks noGrp="1" noChangeArrowheads="1"/>
          </p:cNvSpPr>
          <p:nvPr>
            <p:ph type="dt" sz="half" idx="2"/>
          </p:nvPr>
        </p:nvSpPr>
        <p:spPr bwMode="auto">
          <a:xfrm>
            <a:off x="169863" y="6273800"/>
            <a:ext cx="2497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vl1pPr>
          </a:lstStyle>
          <a:p>
            <a:endParaRPr lang="fr-CA" altLang="en-US"/>
          </a:p>
        </p:txBody>
      </p:sp>
      <p:sp>
        <p:nvSpPr>
          <p:cNvPr id="4123" name="Rectangle 27"/>
          <p:cNvSpPr>
            <a:spLocks noGrp="1" noChangeArrowheads="1"/>
          </p:cNvSpPr>
          <p:nvPr>
            <p:ph type="ftr" sz="quarter" idx="3"/>
          </p:nvPr>
        </p:nvSpPr>
        <p:spPr bwMode="auto">
          <a:xfrm>
            <a:off x="2817813" y="6286500"/>
            <a:ext cx="357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fr-CA" altLang="en-US"/>
          </a:p>
        </p:txBody>
      </p:sp>
      <p:sp>
        <p:nvSpPr>
          <p:cNvPr id="4124" name="Rectangle 28"/>
          <p:cNvSpPr>
            <a:spLocks noGrp="1" noChangeArrowheads="1"/>
          </p:cNvSpPr>
          <p:nvPr>
            <p:ph type="sldNum" sz="quarter" idx="4"/>
          </p:nvPr>
        </p:nvSpPr>
        <p:spPr bwMode="auto">
          <a:xfrm>
            <a:off x="6511925" y="6286500"/>
            <a:ext cx="246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endParaRPr lang="fr-CA"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defRPr>
      </a:lvl2pPr>
      <a:lvl3pPr algn="ctr" rtl="0" fontAlgn="base">
        <a:spcBef>
          <a:spcPct val="0"/>
        </a:spcBef>
        <a:spcAft>
          <a:spcPct val="0"/>
        </a:spcAft>
        <a:defRPr kumimoji="1" sz="4400">
          <a:solidFill>
            <a:schemeClr val="tx2"/>
          </a:solidFill>
          <a:latin typeface="Times New Roman" panose="02020603050405020304" pitchFamily="18" charset="0"/>
        </a:defRPr>
      </a:lvl3pPr>
      <a:lvl4pPr algn="ctr" rtl="0" fontAlgn="base">
        <a:spcBef>
          <a:spcPct val="0"/>
        </a:spcBef>
        <a:spcAft>
          <a:spcPct val="0"/>
        </a:spcAft>
        <a:defRPr kumimoji="1" sz="4400">
          <a:solidFill>
            <a:schemeClr val="tx2"/>
          </a:solidFill>
          <a:latin typeface="Times New Roman" panose="02020603050405020304" pitchFamily="18" charset="0"/>
        </a:defRPr>
      </a:lvl4pPr>
      <a:lvl5pPr algn="ctr" rtl="0" fontAlgn="base">
        <a:spcBef>
          <a:spcPct val="0"/>
        </a:spcBef>
        <a:spcAft>
          <a:spcPct val="0"/>
        </a:spcAft>
        <a:defRPr kumimoji="1" sz="4400">
          <a:solidFill>
            <a:schemeClr val="tx2"/>
          </a:solidFill>
          <a:latin typeface="Times New Roman" panose="02020603050405020304" pitchFamily="18" charset="0"/>
        </a:defRPr>
      </a:lvl5pPr>
      <a:lvl6pPr marL="457200" algn="ctr" rtl="0" fontAlgn="base">
        <a:spcBef>
          <a:spcPct val="0"/>
        </a:spcBef>
        <a:spcAft>
          <a:spcPct val="0"/>
        </a:spcAft>
        <a:defRPr kumimoji="1" sz="4400">
          <a:solidFill>
            <a:schemeClr val="tx2"/>
          </a:solidFill>
          <a:latin typeface="Times New Roman" panose="02020603050405020304" pitchFamily="18" charset="0"/>
        </a:defRPr>
      </a:lvl6pPr>
      <a:lvl7pPr marL="914400" algn="ctr" rtl="0" fontAlgn="base">
        <a:spcBef>
          <a:spcPct val="0"/>
        </a:spcBef>
        <a:spcAft>
          <a:spcPct val="0"/>
        </a:spcAft>
        <a:defRPr kumimoji="1" sz="4400">
          <a:solidFill>
            <a:schemeClr val="tx2"/>
          </a:solidFill>
          <a:latin typeface="Times New Roman" panose="02020603050405020304" pitchFamily="18" charset="0"/>
        </a:defRPr>
      </a:lvl7pPr>
      <a:lvl8pPr marL="1371600" algn="ctr" rtl="0" fontAlgn="base">
        <a:spcBef>
          <a:spcPct val="0"/>
        </a:spcBef>
        <a:spcAft>
          <a:spcPct val="0"/>
        </a:spcAft>
        <a:defRPr kumimoji="1" sz="4400">
          <a:solidFill>
            <a:schemeClr val="tx2"/>
          </a:solidFill>
          <a:latin typeface="Times New Roman" panose="02020603050405020304" pitchFamily="18" charset="0"/>
        </a:defRPr>
      </a:lvl8pPr>
      <a:lvl9pPr marL="1828800" algn="ctr" rtl="0" fontAlgn="base">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romeo_and_jul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a:t>The Nature of Love</a:t>
            </a:r>
          </a:p>
        </p:txBody>
      </p:sp>
      <p:sp>
        <p:nvSpPr>
          <p:cNvPr id="25603" name="Rectangle 3"/>
          <p:cNvSpPr>
            <a:spLocks noGrp="1" noChangeArrowheads="1"/>
          </p:cNvSpPr>
          <p:nvPr>
            <p:ph type="body" idx="1"/>
          </p:nvPr>
        </p:nvSpPr>
        <p:spPr/>
        <p:txBody>
          <a:bodyPr/>
          <a:lstStyle/>
          <a:p>
            <a:r>
              <a:rPr lang="en-GB" altLang="en-US" sz="2800"/>
              <a:t>The </a:t>
            </a:r>
            <a:r>
              <a:rPr lang="en-GB" altLang="en-US" sz="2800" b="1"/>
              <a:t>power of love is reflected in the way Shakespeare uses religious imagery</a:t>
            </a:r>
            <a:r>
              <a:rPr lang="en-GB" altLang="en-US" sz="2800"/>
              <a:t> to describe it.  Romeo and Juliet both use this type of language in their sonnet in Act 1</a:t>
            </a:r>
          </a:p>
          <a:p>
            <a:pPr>
              <a:buFontTx/>
              <a:buNone/>
            </a:pPr>
            <a:r>
              <a:rPr lang="en-GB" altLang="en-US" sz="2800"/>
              <a:t>			</a:t>
            </a:r>
            <a:r>
              <a:rPr lang="en-GB" altLang="en-US" sz="2800" b="1" i="1"/>
              <a:t>R: </a:t>
            </a:r>
            <a:r>
              <a:rPr lang="en-GB" altLang="en-US" sz="2000" b="1" i="1"/>
              <a:t>This </a:t>
            </a:r>
            <a:r>
              <a:rPr lang="en-GB" altLang="en-US" sz="2000" b="1" i="1" u="sng"/>
              <a:t>holy shrine</a:t>
            </a:r>
            <a:r>
              <a:rPr lang="en-GB" altLang="en-US" sz="2000" b="1" i="1"/>
              <a:t>, the gentle sin is this:</a:t>
            </a:r>
          </a:p>
          <a:p>
            <a:pPr>
              <a:buFontTx/>
              <a:buNone/>
            </a:pPr>
            <a:r>
              <a:rPr lang="en-GB" altLang="en-US" sz="2000" b="1" i="1"/>
              <a:t>			My lips, two </a:t>
            </a:r>
            <a:r>
              <a:rPr lang="en-GB" altLang="en-US" sz="2000" b="1" i="1" u="sng"/>
              <a:t>blushing pilgrims</a:t>
            </a:r>
            <a:r>
              <a:rPr lang="en-GB" altLang="en-US" sz="2000" b="1" i="1"/>
              <a:t> ready stand</a:t>
            </a:r>
          </a:p>
          <a:p>
            <a:pPr>
              <a:buFontTx/>
              <a:buNone/>
            </a:pPr>
            <a:r>
              <a:rPr lang="en-GB" altLang="en-US" sz="2000" b="1" i="1"/>
              <a:t>			To smooth that rough touch with a tender kiss.</a:t>
            </a:r>
          </a:p>
          <a:p>
            <a:pPr>
              <a:buFontTx/>
              <a:buNone/>
            </a:pPr>
            <a:endParaRPr lang="en-GB" altLang="en-US" sz="2000" b="1" i="1"/>
          </a:p>
          <a:p>
            <a:pPr>
              <a:buFontTx/>
              <a:buNone/>
            </a:pPr>
            <a:r>
              <a:rPr lang="en-GB" altLang="en-US" sz="2000" b="1" i="1"/>
              <a:t>			</a:t>
            </a:r>
            <a:r>
              <a:rPr lang="en-GB" altLang="en-US" sz="2800" b="1" i="1"/>
              <a:t>J:</a:t>
            </a:r>
            <a:r>
              <a:rPr lang="en-GB" altLang="en-US" sz="2000" b="1" i="1"/>
              <a:t>  Good pilgrim you wrong your hand too much,</a:t>
            </a:r>
          </a:p>
          <a:p>
            <a:pPr>
              <a:buFontTx/>
              <a:buNone/>
            </a:pPr>
            <a:r>
              <a:rPr lang="en-GB" altLang="en-US" sz="2000" b="1" i="1"/>
              <a:t>			Which </a:t>
            </a:r>
            <a:r>
              <a:rPr lang="en-GB" altLang="en-US" sz="2000" b="1" i="1" u="sng"/>
              <a:t>mannerly devotion</a:t>
            </a:r>
            <a:r>
              <a:rPr lang="en-GB" altLang="en-US" sz="2000" b="1" i="1"/>
              <a:t> shows in this – </a:t>
            </a:r>
          </a:p>
          <a:p>
            <a:pPr>
              <a:buFontTx/>
              <a:buNone/>
            </a:pPr>
            <a:r>
              <a:rPr lang="en-GB" altLang="en-US" sz="2000" b="1" i="1"/>
              <a:t>			For </a:t>
            </a:r>
            <a:r>
              <a:rPr lang="en-GB" altLang="en-US" sz="2000" b="1" i="1" u="sng"/>
              <a:t>saints have hands that pilgrims’ hands do touch</a:t>
            </a:r>
          </a:p>
          <a:p>
            <a:pPr>
              <a:buFontTx/>
              <a:buNone/>
            </a:pPr>
            <a:r>
              <a:rPr lang="en-GB" altLang="en-US" sz="2000" b="1" i="1"/>
              <a:t>			</a:t>
            </a:r>
            <a:r>
              <a:rPr lang="en-GB" altLang="en-US" sz="2000" b="1" i="1" u="sng"/>
              <a:t>And palm to palm is holy palmers’ kiss.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tLang="en-US"/>
              <a:t>The Nature of Love</a:t>
            </a:r>
          </a:p>
        </p:txBody>
      </p:sp>
      <p:sp>
        <p:nvSpPr>
          <p:cNvPr id="26628" name="Rectangle 4"/>
          <p:cNvSpPr>
            <a:spLocks noGrp="1" noChangeArrowheads="1"/>
          </p:cNvSpPr>
          <p:nvPr>
            <p:ph type="body" idx="1"/>
          </p:nvPr>
        </p:nvSpPr>
        <p:spPr/>
        <p:txBody>
          <a:bodyPr/>
          <a:lstStyle/>
          <a:p>
            <a:pPr>
              <a:lnSpc>
                <a:spcPct val="90000"/>
              </a:lnSpc>
            </a:pPr>
            <a:r>
              <a:rPr lang="en-GB" altLang="en-US"/>
              <a:t>Love is compared </a:t>
            </a:r>
            <a:r>
              <a:rPr lang="en-GB" altLang="en-US" b="1"/>
              <a:t>to elements of nature</a:t>
            </a:r>
            <a:r>
              <a:rPr lang="en-GB" altLang="en-US"/>
              <a:t> at various points in the play.  Figurative language is used extensively:</a:t>
            </a:r>
          </a:p>
          <a:p>
            <a:pPr>
              <a:lnSpc>
                <a:spcPct val="90000"/>
              </a:lnSpc>
              <a:buFontTx/>
              <a:buNone/>
            </a:pPr>
            <a:r>
              <a:rPr lang="en-GB" altLang="en-US"/>
              <a:t>  </a:t>
            </a:r>
            <a:r>
              <a:rPr lang="en-GB" altLang="en-US" sz="2400"/>
              <a:t>“</a:t>
            </a:r>
            <a:r>
              <a:rPr lang="en-GB" altLang="en-US" sz="2400" b="1" i="1"/>
              <a:t>Too like the lightning, which doth cease to be</a:t>
            </a:r>
          </a:p>
          <a:p>
            <a:pPr>
              <a:lnSpc>
                <a:spcPct val="90000"/>
              </a:lnSpc>
              <a:buFontTx/>
              <a:buNone/>
            </a:pPr>
            <a:r>
              <a:rPr lang="en-GB" altLang="en-US" sz="2400" b="1" i="1"/>
              <a:t>	Ere one can say “It lightens”</a:t>
            </a:r>
          </a:p>
          <a:p>
            <a:pPr>
              <a:lnSpc>
                <a:spcPct val="90000"/>
              </a:lnSpc>
              <a:buFontTx/>
              <a:buNone/>
            </a:pPr>
            <a:endParaRPr lang="en-GB" altLang="en-US" sz="2400" b="1" i="1"/>
          </a:p>
          <a:p>
            <a:pPr>
              <a:lnSpc>
                <a:spcPct val="90000"/>
              </a:lnSpc>
              <a:buFontTx/>
              <a:buNone/>
            </a:pPr>
            <a:r>
              <a:rPr lang="en-GB" altLang="en-US" sz="2400" b="1" i="1"/>
              <a:t>   “This bud of love, by summer’s ripening breath,</a:t>
            </a:r>
          </a:p>
          <a:p>
            <a:pPr>
              <a:lnSpc>
                <a:spcPct val="90000"/>
              </a:lnSpc>
              <a:buFontTx/>
              <a:buNone/>
            </a:pPr>
            <a:r>
              <a:rPr lang="en-GB" altLang="en-US" sz="2400" b="1" i="1"/>
              <a:t>	May prove a beauteous flower when next we meet”</a:t>
            </a:r>
          </a:p>
          <a:p>
            <a:pPr>
              <a:lnSpc>
                <a:spcPct val="90000"/>
              </a:lnSpc>
              <a:buFontTx/>
              <a:buNone/>
            </a:pPr>
            <a:endParaRPr lang="en-GB" altLang="en-US" sz="2400" b="1" i="1"/>
          </a:p>
          <a:p>
            <a:pPr>
              <a:lnSpc>
                <a:spcPct val="90000"/>
              </a:lnSpc>
              <a:buFontTx/>
              <a:buNone/>
            </a:pPr>
            <a:r>
              <a:rPr lang="en-GB" altLang="en-US" sz="2400" b="1" i="1"/>
              <a:t>	“My bounty is as boundless as the sea,</a:t>
            </a:r>
          </a:p>
          <a:p>
            <a:pPr>
              <a:lnSpc>
                <a:spcPct val="90000"/>
              </a:lnSpc>
              <a:buFontTx/>
              <a:buNone/>
            </a:pPr>
            <a:r>
              <a:rPr lang="en-GB" altLang="en-US" sz="2400" b="1" i="1"/>
              <a:t>	My love as deep”</a:t>
            </a:r>
          </a:p>
          <a:p>
            <a:pPr>
              <a:lnSpc>
                <a:spcPct val="90000"/>
              </a:lnSpc>
              <a:buFontTx/>
              <a:buNone/>
            </a:pPr>
            <a:endParaRPr lang="en-GB" altLang="en-US" sz="2400" b="1" i="1"/>
          </a:p>
          <a:p>
            <a:pPr>
              <a:lnSpc>
                <a:spcPct val="90000"/>
              </a:lnSpc>
              <a:buFontTx/>
              <a:buNone/>
            </a:pPr>
            <a:endParaRPr lang="en-GB" altLang="en-US"/>
          </a:p>
          <a:p>
            <a:pPr>
              <a:lnSpc>
                <a:spcPct val="90000"/>
              </a:lnSpc>
            </a:pPr>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ltLang="en-US"/>
              <a:t>Individual Vs Society</a:t>
            </a:r>
          </a:p>
        </p:txBody>
      </p:sp>
      <p:sp>
        <p:nvSpPr>
          <p:cNvPr id="29700" name="Rectangle 4"/>
          <p:cNvSpPr>
            <a:spLocks noGrp="1" noChangeArrowheads="1"/>
          </p:cNvSpPr>
          <p:nvPr>
            <p:ph type="body" sz="half" idx="1"/>
          </p:nvPr>
        </p:nvSpPr>
        <p:spPr/>
        <p:txBody>
          <a:bodyPr/>
          <a:lstStyle/>
          <a:p>
            <a:pPr>
              <a:lnSpc>
                <a:spcPct val="90000"/>
              </a:lnSpc>
            </a:pPr>
            <a:r>
              <a:rPr lang="en-GB" altLang="en-US" sz="2800"/>
              <a:t>Romeo and Juliet both have to battle with the society they live in.  </a:t>
            </a:r>
          </a:p>
          <a:p>
            <a:pPr>
              <a:lnSpc>
                <a:spcPct val="90000"/>
              </a:lnSpc>
            </a:pPr>
            <a:r>
              <a:rPr lang="en-GB" altLang="en-US" sz="2800"/>
              <a:t>They are both constrained by the feud</a:t>
            </a:r>
          </a:p>
          <a:p>
            <a:pPr>
              <a:lnSpc>
                <a:spcPct val="90000"/>
              </a:lnSpc>
            </a:pPr>
            <a:r>
              <a:rPr lang="en-GB" altLang="en-US" sz="2800"/>
              <a:t>Elements </a:t>
            </a:r>
            <a:r>
              <a:rPr lang="en-GB" altLang="en-US" sz="2800" b="1"/>
              <a:t>such as honour, patriarchal power, religion and the law all act as complications in the narrative.</a:t>
            </a:r>
          </a:p>
        </p:txBody>
      </p:sp>
      <p:pic>
        <p:nvPicPr>
          <p:cNvPr id="29703" name="Picture 7" descr="r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57338"/>
            <a:ext cx="3684588" cy="4751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a:t>Individual Vs Society</a:t>
            </a:r>
          </a:p>
        </p:txBody>
      </p:sp>
      <p:sp>
        <p:nvSpPr>
          <p:cNvPr id="31747" name="Rectangle 3"/>
          <p:cNvSpPr>
            <a:spLocks noGrp="1" noChangeArrowheads="1"/>
          </p:cNvSpPr>
          <p:nvPr>
            <p:ph type="body" idx="1"/>
          </p:nvPr>
        </p:nvSpPr>
        <p:spPr/>
        <p:txBody>
          <a:bodyPr/>
          <a:lstStyle/>
          <a:p>
            <a:pPr>
              <a:lnSpc>
                <a:spcPct val="90000"/>
              </a:lnSpc>
            </a:pPr>
            <a:r>
              <a:rPr lang="en-GB" altLang="en-US"/>
              <a:t>The </a:t>
            </a:r>
            <a:r>
              <a:rPr lang="en-GB" altLang="en-US" b="1"/>
              <a:t>feud is the main complication</a:t>
            </a:r>
            <a:r>
              <a:rPr lang="en-GB" altLang="en-US"/>
              <a:t>.</a:t>
            </a:r>
          </a:p>
          <a:p>
            <a:pPr>
              <a:lnSpc>
                <a:spcPct val="90000"/>
              </a:lnSpc>
            </a:pPr>
            <a:r>
              <a:rPr lang="en-GB" altLang="en-US"/>
              <a:t>Their “names” may be irrelevant to them but it is crucial to everyone else.  </a:t>
            </a:r>
          </a:p>
          <a:p>
            <a:pPr>
              <a:lnSpc>
                <a:spcPct val="90000"/>
              </a:lnSpc>
            </a:pPr>
            <a:endParaRPr lang="en-GB" altLang="en-US"/>
          </a:p>
          <a:p>
            <a:pPr>
              <a:lnSpc>
                <a:spcPct val="90000"/>
              </a:lnSpc>
              <a:buFontTx/>
              <a:buNone/>
            </a:pPr>
            <a:r>
              <a:rPr lang="en-GB" altLang="en-US"/>
              <a:t>		“</a:t>
            </a:r>
            <a:r>
              <a:rPr lang="en-GB" altLang="en-US" b="1" i="1"/>
              <a:t>Tis but thy name that is my enemy.</a:t>
            </a:r>
          </a:p>
          <a:p>
            <a:pPr>
              <a:lnSpc>
                <a:spcPct val="90000"/>
              </a:lnSpc>
              <a:buFontTx/>
              <a:buNone/>
            </a:pPr>
            <a:r>
              <a:rPr lang="en-GB" altLang="en-US" b="1" i="1"/>
              <a:t>		Thou art thyself, though not a Montague”</a:t>
            </a:r>
          </a:p>
          <a:p>
            <a:pPr>
              <a:lnSpc>
                <a:spcPct val="90000"/>
              </a:lnSpc>
              <a:buFontTx/>
              <a:buNone/>
            </a:pPr>
            <a:endParaRPr lang="en-GB" altLang="en-US" b="1" i="1"/>
          </a:p>
          <a:p>
            <a:pPr>
              <a:lnSpc>
                <a:spcPct val="90000"/>
              </a:lnSpc>
              <a:buFontTx/>
              <a:buNone/>
            </a:pPr>
            <a:r>
              <a:rPr lang="en-GB" altLang="en-US" b="1" i="1"/>
              <a:t>		“Call me but love, and I’ll be new baptized.</a:t>
            </a:r>
          </a:p>
          <a:p>
            <a:pPr>
              <a:lnSpc>
                <a:spcPct val="90000"/>
              </a:lnSpc>
              <a:buFontTx/>
              <a:buNone/>
            </a:pPr>
            <a:r>
              <a:rPr lang="en-GB" altLang="en-US" b="1" i="1"/>
              <a:t>		Henceforth, I never will be Romeo.”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en-US"/>
              <a:t>Individual Vs Society (Honour)</a:t>
            </a:r>
          </a:p>
        </p:txBody>
      </p:sp>
      <p:sp>
        <p:nvSpPr>
          <p:cNvPr id="32771" name="Rectangle 3"/>
          <p:cNvSpPr>
            <a:spLocks noGrp="1" noChangeArrowheads="1"/>
          </p:cNvSpPr>
          <p:nvPr>
            <p:ph type="body" idx="1"/>
          </p:nvPr>
        </p:nvSpPr>
        <p:spPr/>
        <p:txBody>
          <a:bodyPr/>
          <a:lstStyle/>
          <a:p>
            <a:r>
              <a:rPr lang="en-GB" altLang="en-US"/>
              <a:t>The </a:t>
            </a:r>
            <a:r>
              <a:rPr lang="en-GB" altLang="en-US" b="1"/>
              <a:t>honour </a:t>
            </a:r>
            <a:r>
              <a:rPr lang="en-GB" altLang="en-US"/>
              <a:t>of the characters plays a large part in the demise of Romeo and Juliet.</a:t>
            </a:r>
          </a:p>
          <a:p>
            <a:r>
              <a:rPr lang="en-GB" altLang="en-US"/>
              <a:t>The fights that erupt escalate because someone’s honour is called into question – “I bite by thumb at you”</a:t>
            </a:r>
          </a:p>
          <a:p>
            <a:r>
              <a:rPr lang="en-GB" altLang="en-US"/>
              <a:t>Mercutio fights Tybalt (and dies) because he is horrified at Romeo’s capitulation in the face of Tybalt’s insults – “O calm, dishonourable, vile submission!”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a:t>Individual Vs Society (Honour)</a:t>
            </a:r>
          </a:p>
        </p:txBody>
      </p:sp>
      <p:sp>
        <p:nvSpPr>
          <p:cNvPr id="33795" name="Rectangle 3"/>
          <p:cNvSpPr>
            <a:spLocks noGrp="1" noChangeArrowheads="1"/>
          </p:cNvSpPr>
          <p:nvPr>
            <p:ph type="body" sz="half" idx="1"/>
          </p:nvPr>
        </p:nvSpPr>
        <p:spPr/>
        <p:txBody>
          <a:bodyPr/>
          <a:lstStyle/>
          <a:p>
            <a:pPr>
              <a:lnSpc>
                <a:spcPct val="80000"/>
              </a:lnSpc>
            </a:pPr>
            <a:r>
              <a:rPr lang="en-GB" altLang="en-US" sz="2400"/>
              <a:t>Romeo, in turn, kills Tybalt in revenge, claiming </a:t>
            </a:r>
          </a:p>
          <a:p>
            <a:pPr>
              <a:lnSpc>
                <a:spcPct val="80000"/>
              </a:lnSpc>
            </a:pPr>
            <a:endParaRPr lang="en-GB" altLang="en-US" sz="2400"/>
          </a:p>
          <a:p>
            <a:pPr>
              <a:lnSpc>
                <a:spcPct val="80000"/>
              </a:lnSpc>
            </a:pPr>
            <a:endParaRPr lang="en-GB" altLang="en-US" sz="2400"/>
          </a:p>
          <a:p>
            <a:pPr>
              <a:lnSpc>
                <a:spcPct val="80000"/>
              </a:lnSpc>
              <a:buFontTx/>
              <a:buNone/>
            </a:pPr>
            <a:r>
              <a:rPr lang="en-GB" altLang="en-US" sz="2000" b="1" i="1"/>
              <a:t>    “O sweet Juliet – </a:t>
            </a:r>
          </a:p>
          <a:p>
            <a:pPr>
              <a:lnSpc>
                <a:spcPct val="80000"/>
              </a:lnSpc>
              <a:buFontTx/>
              <a:buNone/>
            </a:pPr>
            <a:r>
              <a:rPr lang="en-GB" altLang="en-US" sz="2000" b="1" i="1"/>
              <a:t>	Thy beauty has made me effeminate,</a:t>
            </a:r>
          </a:p>
          <a:p>
            <a:pPr>
              <a:lnSpc>
                <a:spcPct val="80000"/>
              </a:lnSpc>
              <a:buFontTx/>
              <a:buNone/>
            </a:pPr>
            <a:r>
              <a:rPr lang="en-GB" altLang="en-US" sz="2000" b="1" i="1"/>
              <a:t>	And in my temper softened valour’s steel.”</a:t>
            </a:r>
          </a:p>
          <a:p>
            <a:pPr>
              <a:lnSpc>
                <a:spcPct val="80000"/>
              </a:lnSpc>
              <a:buFontTx/>
              <a:buNone/>
            </a:pPr>
            <a:endParaRPr lang="en-GB" altLang="en-US" sz="2000" b="1" i="1"/>
          </a:p>
          <a:p>
            <a:pPr>
              <a:lnSpc>
                <a:spcPct val="80000"/>
              </a:lnSpc>
              <a:buFontTx/>
              <a:buNone/>
            </a:pPr>
            <a:endParaRPr lang="en-GB" altLang="en-US" sz="600" b="1" i="1"/>
          </a:p>
          <a:p>
            <a:pPr>
              <a:lnSpc>
                <a:spcPct val="80000"/>
              </a:lnSpc>
            </a:pPr>
            <a:r>
              <a:rPr lang="en-GB" altLang="en-US" sz="2400"/>
              <a:t>Paris also tries to defend Juliet’s “body” as an act of honour.</a:t>
            </a:r>
          </a:p>
          <a:p>
            <a:pPr>
              <a:lnSpc>
                <a:spcPct val="80000"/>
              </a:lnSpc>
              <a:buFontTx/>
              <a:buNone/>
            </a:pPr>
            <a:r>
              <a:rPr lang="en-GB" altLang="en-US" sz="900" b="1" i="1"/>
              <a:t>	 </a:t>
            </a:r>
          </a:p>
          <a:p>
            <a:pPr>
              <a:lnSpc>
                <a:spcPct val="80000"/>
              </a:lnSpc>
              <a:buFontTx/>
              <a:buNone/>
            </a:pPr>
            <a:r>
              <a:rPr lang="en-GB" altLang="en-US" sz="600"/>
              <a:t>	</a:t>
            </a:r>
          </a:p>
        </p:txBody>
      </p:sp>
      <p:pic>
        <p:nvPicPr>
          <p:cNvPr id="33798" name="Picture 6" descr="pist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3889375" cy="2555875"/>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violen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4076700"/>
            <a:ext cx="3889375" cy="2500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sz="4000"/>
              <a:t>Individual Vs Society (Patriarch Power)</a:t>
            </a:r>
          </a:p>
        </p:txBody>
      </p:sp>
      <p:sp>
        <p:nvSpPr>
          <p:cNvPr id="35843" name="Rectangle 3"/>
          <p:cNvSpPr>
            <a:spLocks noGrp="1" noChangeArrowheads="1"/>
          </p:cNvSpPr>
          <p:nvPr>
            <p:ph type="body" idx="1"/>
          </p:nvPr>
        </p:nvSpPr>
        <p:spPr/>
        <p:txBody>
          <a:bodyPr/>
          <a:lstStyle/>
          <a:p>
            <a:r>
              <a:rPr lang="en-GB" altLang="en-US" sz="2800"/>
              <a:t>Both </a:t>
            </a:r>
            <a:r>
              <a:rPr lang="en-GB" altLang="en-US" sz="2800" b="1"/>
              <a:t>Capulet and Montague exert a great influence</a:t>
            </a:r>
            <a:r>
              <a:rPr lang="en-GB" altLang="en-US" sz="2800"/>
              <a:t> on their families.  They are the </a:t>
            </a:r>
            <a:r>
              <a:rPr lang="en-GB" altLang="en-US" sz="2800" b="1"/>
              <a:t>catalysts</a:t>
            </a:r>
            <a:r>
              <a:rPr lang="en-GB" altLang="en-US" sz="2800"/>
              <a:t> of the feud </a:t>
            </a:r>
            <a:r>
              <a:rPr lang="en-GB" altLang="en-US" sz="2800" b="1"/>
              <a:t>and do little to discourage</a:t>
            </a:r>
            <a:r>
              <a:rPr lang="en-GB" altLang="en-US" sz="2800"/>
              <a:t> the fighting.</a:t>
            </a:r>
          </a:p>
          <a:p>
            <a:endParaRPr lang="en-GB" altLang="en-US" sz="2800"/>
          </a:p>
          <a:p>
            <a:r>
              <a:rPr lang="en-GB" altLang="en-US" sz="2800"/>
              <a:t>Capulet in particular is presented as a typical renaissance father – he is very much in charge and expects Juliet to obey his instructions in any matter.</a:t>
            </a:r>
          </a:p>
          <a:p>
            <a:endParaRPr lang="en-GB" altLang="en-US" sz="2800"/>
          </a:p>
          <a:p>
            <a:r>
              <a:rPr lang="en-GB" altLang="en-US" sz="2800"/>
              <a:t>When Juliet refuses to accept the marriage to Paris, he reacts angrily…</a:t>
            </a:r>
          </a:p>
          <a:p>
            <a:endParaRPr lang="en-GB"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tLang="en-US" sz="4000"/>
              <a:t>Individual Vs Society (Patriarch Power)</a:t>
            </a:r>
          </a:p>
        </p:txBody>
      </p:sp>
      <p:sp>
        <p:nvSpPr>
          <p:cNvPr id="36867" name="Rectangle 3"/>
          <p:cNvSpPr>
            <a:spLocks noGrp="1" noChangeArrowheads="1"/>
          </p:cNvSpPr>
          <p:nvPr>
            <p:ph type="body" idx="1"/>
          </p:nvPr>
        </p:nvSpPr>
        <p:spPr/>
        <p:txBody>
          <a:bodyPr/>
          <a:lstStyle/>
          <a:p>
            <a:pPr>
              <a:buFontTx/>
              <a:buNone/>
            </a:pPr>
            <a:r>
              <a:rPr lang="en-GB" altLang="en-US"/>
              <a:t>   </a:t>
            </a:r>
            <a:r>
              <a:rPr lang="en-GB" altLang="en-US" b="1" i="1"/>
              <a:t>“</a:t>
            </a:r>
            <a:r>
              <a:rPr lang="en-GB" altLang="en-US" sz="2400" b="1" i="1"/>
              <a:t>I’ll give you to my friend:</a:t>
            </a:r>
          </a:p>
          <a:p>
            <a:pPr>
              <a:buFontTx/>
              <a:buNone/>
            </a:pPr>
            <a:r>
              <a:rPr lang="en-GB" altLang="en-US" sz="2400" b="1" i="1"/>
              <a:t>	And you be not, hang, beg, starve, die in the streets! – </a:t>
            </a:r>
          </a:p>
          <a:p>
            <a:pPr>
              <a:buFontTx/>
              <a:buNone/>
            </a:pPr>
            <a:r>
              <a:rPr lang="en-GB" altLang="en-US" sz="2400" b="1" i="1"/>
              <a:t>	For, by my soul, I’ll ne’er acknowledge thee..”</a:t>
            </a:r>
          </a:p>
          <a:p>
            <a:pPr>
              <a:buFontTx/>
              <a:buNone/>
            </a:pPr>
            <a:endParaRPr lang="en-GB" altLang="en-US" sz="2400"/>
          </a:p>
          <a:p>
            <a:r>
              <a:rPr lang="en-GB" altLang="en-US"/>
              <a:t>This reaction places Juliet in a very vulnerable position and she finds herself completely alone as a result.  She has to make her own decisions and cut herself off from her family.  ( a family that she loves)</a:t>
            </a:r>
          </a:p>
          <a:p>
            <a:endParaRPr lang="en-GB" altLang="en-US"/>
          </a:p>
          <a:p>
            <a:endParaRPr lang="en-GB" altLang="en-US"/>
          </a:p>
          <a:p>
            <a:pPr>
              <a:buFontTx/>
              <a:buNone/>
            </a:pP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ltLang="en-US"/>
              <a:t>Individual Vs Society - Religion</a:t>
            </a:r>
          </a:p>
        </p:txBody>
      </p:sp>
      <p:sp>
        <p:nvSpPr>
          <p:cNvPr id="37892" name="Rectangle 4"/>
          <p:cNvSpPr>
            <a:spLocks noGrp="1" noChangeArrowheads="1"/>
          </p:cNvSpPr>
          <p:nvPr>
            <p:ph type="body" sz="half" idx="1"/>
          </p:nvPr>
        </p:nvSpPr>
        <p:spPr/>
        <p:txBody>
          <a:bodyPr/>
          <a:lstStyle/>
          <a:p>
            <a:pPr>
              <a:lnSpc>
                <a:spcPct val="90000"/>
              </a:lnSpc>
            </a:pPr>
            <a:r>
              <a:rPr lang="en-GB" altLang="en-US" sz="2800"/>
              <a:t>Religion played a much larger part in people’s lives than it does for many people today.  </a:t>
            </a:r>
          </a:p>
          <a:p>
            <a:pPr>
              <a:lnSpc>
                <a:spcPct val="90000"/>
              </a:lnSpc>
            </a:pPr>
            <a:r>
              <a:rPr lang="en-GB" altLang="en-US" sz="2800"/>
              <a:t>Many of the speeches and actions of Romeo and Juliet would be regarded as blasphemous.</a:t>
            </a:r>
          </a:p>
          <a:p>
            <a:pPr>
              <a:lnSpc>
                <a:spcPct val="90000"/>
              </a:lnSpc>
            </a:pPr>
            <a:r>
              <a:rPr lang="en-GB" altLang="en-US" sz="2800" b="1"/>
              <a:t>The intensity of their love leads them to “break the rules”</a:t>
            </a:r>
          </a:p>
        </p:txBody>
      </p:sp>
      <p:pic>
        <p:nvPicPr>
          <p:cNvPr id="37895" name="Picture 7" descr="imageF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492375"/>
            <a:ext cx="409575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a:t>Individual Vs Society - Religion</a:t>
            </a:r>
          </a:p>
        </p:txBody>
      </p:sp>
      <p:sp>
        <p:nvSpPr>
          <p:cNvPr id="39939" name="Rectangle 3"/>
          <p:cNvSpPr>
            <a:spLocks noGrp="1" noChangeArrowheads="1"/>
          </p:cNvSpPr>
          <p:nvPr>
            <p:ph type="body" idx="1"/>
          </p:nvPr>
        </p:nvSpPr>
        <p:spPr/>
        <p:txBody>
          <a:bodyPr/>
          <a:lstStyle/>
          <a:p>
            <a:pPr>
              <a:lnSpc>
                <a:spcPct val="90000"/>
              </a:lnSpc>
            </a:pPr>
            <a:r>
              <a:rPr lang="en-GB" altLang="en-US"/>
              <a:t>Romeo and Juliet wait till they are married before consummating their marriage</a:t>
            </a:r>
          </a:p>
          <a:p>
            <a:pPr>
              <a:lnSpc>
                <a:spcPct val="90000"/>
              </a:lnSpc>
            </a:pPr>
            <a:r>
              <a:rPr lang="en-GB" altLang="en-US"/>
              <a:t>Juliet is affronted when she believes Romeo wants more than just courtship during the balcony scene – “</a:t>
            </a:r>
            <a:r>
              <a:rPr lang="en-GB" altLang="en-US" b="1" i="1"/>
              <a:t>What satisfaction cans’t thou have tonight?”</a:t>
            </a:r>
          </a:p>
          <a:p>
            <a:pPr>
              <a:lnSpc>
                <a:spcPct val="90000"/>
              </a:lnSpc>
            </a:pPr>
            <a:r>
              <a:rPr lang="en-GB" altLang="en-US"/>
              <a:t>However, their suicides are mortal sins and would be seen as very un-Christian. It is a powerful way of expressing the power of their love.</a:t>
            </a:r>
          </a:p>
          <a:p>
            <a:pPr>
              <a:lnSpc>
                <a:spcPct val="90000"/>
              </a:lnSpc>
            </a:pPr>
            <a:r>
              <a:rPr lang="en-GB" altLang="en-US"/>
              <a:t>The way they speak of each other in religious terms would also be seen as blasphemous.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a:t>Romeo and Juliet as Tragedy</a:t>
            </a:r>
          </a:p>
        </p:txBody>
      </p:sp>
      <p:sp>
        <p:nvSpPr>
          <p:cNvPr id="9221" name="Rectangle 5"/>
          <p:cNvSpPr>
            <a:spLocks noGrp="1" noChangeArrowheads="1"/>
          </p:cNvSpPr>
          <p:nvPr>
            <p:ph type="body" sz="half" idx="2"/>
          </p:nvPr>
        </p:nvSpPr>
        <p:spPr/>
        <p:txBody>
          <a:bodyPr/>
          <a:lstStyle/>
          <a:p>
            <a:r>
              <a:rPr lang="en-GB" altLang="en-US" sz="2400"/>
              <a:t>The whole play is tinged with sadness because in the prologue, we are told the characters die.</a:t>
            </a:r>
          </a:p>
          <a:p>
            <a:r>
              <a:rPr lang="en-GB" altLang="en-US" sz="2400"/>
              <a:t>The main reason they die is due to fate or “the Heavens”</a:t>
            </a:r>
          </a:p>
          <a:p>
            <a:r>
              <a:rPr lang="en-GB" altLang="en-US" sz="2400"/>
              <a:t>They are innocent victims of their parents’ feud.</a:t>
            </a:r>
          </a:p>
          <a:p>
            <a:r>
              <a:rPr lang="en-GB" altLang="en-US" sz="2400"/>
              <a:t>We enjoy watching them fall in love and wish them well but it is heartbreaking when things fall apart for them.</a:t>
            </a:r>
          </a:p>
        </p:txBody>
      </p:sp>
      <p:pic>
        <p:nvPicPr>
          <p:cNvPr id="9223" name="Picture 7" descr="Romeo_and_Jul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3887788" cy="481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tLang="en-US"/>
              <a:t>Individual Vs Society - Law</a:t>
            </a:r>
          </a:p>
        </p:txBody>
      </p:sp>
      <p:sp>
        <p:nvSpPr>
          <p:cNvPr id="40963" name="Rectangle 3"/>
          <p:cNvSpPr>
            <a:spLocks noGrp="1" noChangeArrowheads="1"/>
          </p:cNvSpPr>
          <p:nvPr>
            <p:ph type="body" idx="1"/>
          </p:nvPr>
        </p:nvSpPr>
        <p:spPr/>
        <p:txBody>
          <a:bodyPr/>
          <a:lstStyle/>
          <a:p>
            <a:pPr>
              <a:lnSpc>
                <a:spcPct val="90000"/>
              </a:lnSpc>
            </a:pPr>
            <a:r>
              <a:rPr lang="en-GB" altLang="en-US"/>
              <a:t>The law acts as a complication in that the Prince’s decree after the brawl means that Romeo is banished.  He has to break that law to be with Juliet on their wedding night and also to be with her in death.</a:t>
            </a:r>
          </a:p>
          <a:p>
            <a:pPr>
              <a:lnSpc>
                <a:spcPct val="90000"/>
              </a:lnSpc>
            </a:pPr>
            <a:r>
              <a:rPr lang="en-GB" altLang="en-US"/>
              <a:t>Romeo breaks the law by buying poison.  - “</a:t>
            </a:r>
            <a:r>
              <a:rPr lang="en-GB" altLang="en-US" b="1" i="1"/>
              <a:t>I pay thy poverty and not thy will.”</a:t>
            </a:r>
          </a:p>
          <a:p>
            <a:pPr>
              <a:lnSpc>
                <a:spcPct val="90000"/>
              </a:lnSpc>
            </a:pPr>
            <a:r>
              <a:rPr lang="en-GB" altLang="en-US"/>
              <a:t>Where the Prince advocates calm and order, the passion of the characters in their hate, (and R +J’s hate) leads to disaster.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tLang="en-US"/>
              <a:t>The Inevitability of fate</a:t>
            </a:r>
          </a:p>
        </p:txBody>
      </p:sp>
      <p:sp>
        <p:nvSpPr>
          <p:cNvPr id="41988" name="Rectangle 4"/>
          <p:cNvSpPr>
            <a:spLocks noGrp="1" noChangeArrowheads="1"/>
          </p:cNvSpPr>
          <p:nvPr>
            <p:ph type="body" sz="half" idx="1"/>
          </p:nvPr>
        </p:nvSpPr>
        <p:spPr/>
        <p:txBody>
          <a:bodyPr/>
          <a:lstStyle/>
          <a:p>
            <a:r>
              <a:rPr lang="en-GB" altLang="en-US" sz="2800"/>
              <a:t>In Shakespeare’s day, it was believed that fate was a power that was vested in the movement of the stars.  </a:t>
            </a:r>
          </a:p>
          <a:p>
            <a:endParaRPr lang="en-GB" altLang="en-US" sz="2800"/>
          </a:p>
          <a:p>
            <a:r>
              <a:rPr lang="en-GB" altLang="en-US" sz="2800"/>
              <a:t>References to the stars would have had this significance to the Elizabethan audiences.</a:t>
            </a:r>
          </a:p>
        </p:txBody>
      </p:sp>
      <p:pic>
        <p:nvPicPr>
          <p:cNvPr id="41991" name="Picture 7" descr="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628775"/>
            <a:ext cx="3781425"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a:t>The Inevitability of fate</a:t>
            </a:r>
          </a:p>
        </p:txBody>
      </p:sp>
      <p:sp>
        <p:nvSpPr>
          <p:cNvPr id="45061" name="Rectangle 5"/>
          <p:cNvSpPr>
            <a:spLocks noGrp="1" noChangeArrowheads="1"/>
          </p:cNvSpPr>
          <p:nvPr>
            <p:ph type="body" sz="half" idx="2"/>
          </p:nvPr>
        </p:nvSpPr>
        <p:spPr/>
        <p:txBody>
          <a:bodyPr/>
          <a:lstStyle/>
          <a:p>
            <a:pPr>
              <a:lnSpc>
                <a:spcPct val="90000"/>
              </a:lnSpc>
            </a:pPr>
            <a:r>
              <a:rPr lang="en-GB" altLang="en-US" sz="2800"/>
              <a:t>From the outset, Romeo and Juliet are described as “star-crossed lovers” who take their lives.</a:t>
            </a:r>
          </a:p>
          <a:p>
            <a:pPr>
              <a:lnSpc>
                <a:spcPct val="90000"/>
              </a:lnSpc>
            </a:pPr>
            <a:r>
              <a:rPr lang="en-GB" altLang="en-US" sz="2800"/>
              <a:t>This ties in with the idea that one’s future is pre-determined.  No matter what they do to avoid it (or otherwise), their death will happen.  This permeates the whole play.</a:t>
            </a:r>
          </a:p>
        </p:txBody>
      </p:sp>
      <p:pic>
        <p:nvPicPr>
          <p:cNvPr id="45063" name="Picture 7" descr="art-sd_fat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700213"/>
            <a:ext cx="431165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ltLang="en-US"/>
              <a:t>The Inevitability of Fate</a:t>
            </a:r>
          </a:p>
        </p:txBody>
      </p:sp>
      <p:sp>
        <p:nvSpPr>
          <p:cNvPr id="47107" name="Rectangle 3"/>
          <p:cNvSpPr>
            <a:spLocks noGrp="1" noChangeArrowheads="1"/>
          </p:cNvSpPr>
          <p:nvPr>
            <p:ph type="body" idx="1"/>
          </p:nvPr>
        </p:nvSpPr>
        <p:spPr>
          <a:xfrm>
            <a:off x="190500" y="1447800"/>
            <a:ext cx="8775700" cy="5149850"/>
          </a:xfrm>
        </p:spPr>
        <p:txBody>
          <a:bodyPr/>
          <a:lstStyle/>
          <a:p>
            <a:r>
              <a:rPr lang="en-GB" altLang="en-US"/>
              <a:t>There are constant references to the idea that their destiny is pre-destined.  Here are some examples:</a:t>
            </a:r>
          </a:p>
          <a:p>
            <a:pPr lvl="1">
              <a:buFontTx/>
              <a:buNone/>
            </a:pPr>
            <a:r>
              <a:rPr lang="en-GB" altLang="en-US" sz="2000"/>
              <a:t>			</a:t>
            </a:r>
            <a:r>
              <a:rPr lang="en-GB" altLang="en-US" sz="2000" b="1" i="1"/>
              <a:t>“I fear, too early – for my mind misgives </a:t>
            </a:r>
          </a:p>
          <a:p>
            <a:pPr lvl="1">
              <a:buFontTx/>
              <a:buNone/>
            </a:pPr>
            <a:r>
              <a:rPr lang="en-GB" altLang="en-US" sz="2000" b="1" i="1"/>
              <a:t>			Some consequence, yet hanging in the stars”</a:t>
            </a:r>
          </a:p>
          <a:p>
            <a:pPr lvl="1">
              <a:buFontTx/>
              <a:buNone/>
            </a:pPr>
            <a:endParaRPr lang="en-GB" altLang="en-US" sz="2000" b="1" i="1"/>
          </a:p>
          <a:p>
            <a:pPr lvl="1">
              <a:buFontTx/>
              <a:buNone/>
            </a:pPr>
            <a:r>
              <a:rPr lang="en-GB" altLang="en-US" sz="2000" b="1" i="1"/>
              <a:t>			“He that hath the steerage of my course</a:t>
            </a:r>
          </a:p>
          <a:p>
            <a:pPr lvl="1">
              <a:buFontTx/>
              <a:buNone/>
            </a:pPr>
            <a:r>
              <a:rPr lang="en-GB" altLang="en-US" sz="2000" b="1" i="1"/>
              <a:t>			Direct my sail!”</a:t>
            </a:r>
          </a:p>
          <a:p>
            <a:pPr lvl="1">
              <a:buFontTx/>
              <a:buNone/>
            </a:pPr>
            <a:endParaRPr lang="en-GB" altLang="en-US" sz="2000" b="1" i="1"/>
          </a:p>
          <a:p>
            <a:pPr lvl="1">
              <a:buFontTx/>
              <a:buNone/>
            </a:pPr>
            <a:r>
              <a:rPr lang="en-GB" altLang="en-US" sz="2000" b="1" i="1"/>
              <a:t>			“Thou desperate pilot – now at once run on</a:t>
            </a:r>
          </a:p>
          <a:p>
            <a:pPr lvl="1">
              <a:buFontTx/>
              <a:buNone/>
            </a:pPr>
            <a:r>
              <a:rPr lang="en-GB" altLang="en-US" sz="2000" b="1" i="1"/>
              <a:t>			The dashing rocks thy seasick weary bark!”</a:t>
            </a:r>
          </a:p>
          <a:p>
            <a:pPr lvl="1">
              <a:buFontTx/>
              <a:buNone/>
            </a:pPr>
            <a:endParaRPr lang="en-GB" altLang="en-US" sz="2000" b="1" i="1"/>
          </a:p>
          <a:p>
            <a:pPr lvl="1">
              <a:buFontTx/>
              <a:buNone/>
            </a:pPr>
            <a:r>
              <a:rPr lang="en-GB" altLang="en-US" sz="2000" b="1" i="1"/>
              <a:t>			“Then I defy you stars!”</a:t>
            </a:r>
          </a:p>
          <a:p>
            <a:pPr lvl="1">
              <a:buFontTx/>
              <a:buNone/>
            </a:pPr>
            <a:r>
              <a:rPr lang="en-GB" altLang="en-US" sz="2000"/>
              <a:t>				</a:t>
            </a:r>
            <a:r>
              <a:rPr lang="en-GB" altLang="en-US" sz="1600"/>
              <a:t>How many more can you think of?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a:t>The Inevitability of Fate</a:t>
            </a:r>
          </a:p>
        </p:txBody>
      </p:sp>
      <p:sp>
        <p:nvSpPr>
          <p:cNvPr id="48132" name="Rectangle 4"/>
          <p:cNvSpPr>
            <a:spLocks noGrp="1" noChangeArrowheads="1"/>
          </p:cNvSpPr>
          <p:nvPr>
            <p:ph type="body" sz="half" idx="1"/>
          </p:nvPr>
        </p:nvSpPr>
        <p:spPr/>
        <p:txBody>
          <a:bodyPr/>
          <a:lstStyle/>
          <a:p>
            <a:pPr>
              <a:lnSpc>
                <a:spcPct val="90000"/>
              </a:lnSpc>
            </a:pPr>
            <a:r>
              <a:rPr lang="en-GB" altLang="en-US" sz="2800"/>
              <a:t>Both Romeo and Juliet see terrible omens relating to their lives.  </a:t>
            </a:r>
          </a:p>
          <a:p>
            <a:pPr>
              <a:lnSpc>
                <a:spcPct val="90000"/>
              </a:lnSpc>
            </a:pPr>
            <a:r>
              <a:rPr lang="en-GB" altLang="en-US" sz="2800"/>
              <a:t>These </a:t>
            </a:r>
            <a:r>
              <a:rPr lang="en-GB" altLang="en-US" sz="2800" u="sng"/>
              <a:t>foreshadow</a:t>
            </a:r>
            <a:r>
              <a:rPr lang="en-GB" altLang="en-US" sz="2800"/>
              <a:t> their deaths at the end of the play</a:t>
            </a:r>
          </a:p>
          <a:p>
            <a:pPr>
              <a:lnSpc>
                <a:spcPct val="90000"/>
              </a:lnSpc>
            </a:pPr>
            <a:r>
              <a:rPr lang="en-GB" altLang="en-US" sz="2800"/>
              <a:t>They help to remind the audience that these “star crossed lovers” take their life.</a:t>
            </a:r>
          </a:p>
        </p:txBody>
      </p:sp>
      <p:sp>
        <p:nvSpPr>
          <p:cNvPr id="48134" name="Rectangle 6"/>
          <p:cNvSpPr>
            <a:spLocks noGrp="1" noChangeArrowheads="1"/>
          </p:cNvSpPr>
          <p:nvPr>
            <p:ph type="body" sz="half" idx="2"/>
          </p:nvPr>
        </p:nvSpPr>
        <p:spPr/>
        <p:txBody>
          <a:bodyPr/>
          <a:lstStyle/>
          <a:p>
            <a:pPr>
              <a:lnSpc>
                <a:spcPct val="90000"/>
              </a:lnSpc>
              <a:buFontTx/>
              <a:buNone/>
            </a:pPr>
            <a:r>
              <a:rPr lang="en-GB" altLang="en-US" sz="2000"/>
              <a:t>“</a:t>
            </a:r>
            <a:r>
              <a:rPr lang="en-GB" altLang="en-US" sz="2000" b="1" i="1"/>
              <a:t>With this night’s revels, and expire the term</a:t>
            </a:r>
          </a:p>
          <a:p>
            <a:pPr>
              <a:lnSpc>
                <a:spcPct val="90000"/>
              </a:lnSpc>
              <a:buFontTx/>
              <a:buNone/>
            </a:pPr>
            <a:r>
              <a:rPr lang="en-GB" altLang="en-US" sz="2000" b="1" i="1"/>
              <a:t>Of a despised life closed in my breast,</a:t>
            </a:r>
          </a:p>
          <a:p>
            <a:pPr>
              <a:lnSpc>
                <a:spcPct val="90000"/>
              </a:lnSpc>
              <a:buFontTx/>
              <a:buNone/>
            </a:pPr>
            <a:r>
              <a:rPr lang="en-GB" altLang="en-US" sz="2000" b="1" i="1"/>
              <a:t>By some vile forfeit of untimely death”</a:t>
            </a:r>
          </a:p>
          <a:p>
            <a:pPr>
              <a:lnSpc>
                <a:spcPct val="90000"/>
              </a:lnSpc>
              <a:buFontTx/>
              <a:buNone/>
            </a:pPr>
            <a:endParaRPr lang="en-GB" altLang="en-US" sz="2000" b="1" i="1"/>
          </a:p>
          <a:p>
            <a:pPr>
              <a:lnSpc>
                <a:spcPct val="90000"/>
              </a:lnSpc>
              <a:buFontTx/>
              <a:buNone/>
            </a:pPr>
            <a:r>
              <a:rPr lang="en-GB" altLang="en-US" sz="2000" b="1" i="1"/>
              <a:t>Methinks I see thee, now art so low,</a:t>
            </a:r>
          </a:p>
          <a:p>
            <a:pPr>
              <a:lnSpc>
                <a:spcPct val="90000"/>
              </a:lnSpc>
              <a:buFontTx/>
              <a:buNone/>
            </a:pPr>
            <a:r>
              <a:rPr lang="en-GB" altLang="en-US" sz="2000" b="1" i="1"/>
              <a:t>As one dead in the bottom of a tomb.</a:t>
            </a:r>
          </a:p>
          <a:p>
            <a:pPr>
              <a:lnSpc>
                <a:spcPct val="90000"/>
              </a:lnSpc>
              <a:buFontTx/>
              <a:buNone/>
            </a:pPr>
            <a:r>
              <a:rPr lang="en-GB" altLang="en-US" sz="2000" b="1" i="1"/>
              <a:t>Either my eyesight fails, or thou look’st pale”</a:t>
            </a:r>
          </a:p>
          <a:p>
            <a:pPr>
              <a:lnSpc>
                <a:spcPct val="90000"/>
              </a:lnSpc>
              <a:buFontTx/>
              <a:buNone/>
            </a:pPr>
            <a:endParaRPr lang="en-GB" altLang="en-US" sz="2000" b="1" i="1"/>
          </a:p>
          <a:p>
            <a:pPr>
              <a:lnSpc>
                <a:spcPct val="90000"/>
              </a:lnSpc>
              <a:buFontTx/>
              <a:buNone/>
            </a:pPr>
            <a:r>
              <a:rPr lang="en-GB" altLang="en-US" sz="2000" b="1" i="1"/>
              <a:t>“I dreamt my lady came and found me dead – strange dream , that gives a dead man leave to think! – </a:t>
            </a:r>
          </a:p>
          <a:p>
            <a:pPr>
              <a:lnSpc>
                <a:spcPct val="90000"/>
              </a:lnSpc>
              <a:buFontTx/>
              <a:buNone/>
            </a:pPr>
            <a:r>
              <a:rPr lang="en-GB" altLang="en-US" sz="2000" b="1" i="1"/>
              <a:t>And breathed such life with kisses in my lips that I revived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82563" y="457200"/>
            <a:ext cx="8802687" cy="533400"/>
          </a:xfrm>
        </p:spPr>
        <p:txBody>
          <a:bodyPr/>
          <a:lstStyle/>
          <a:p>
            <a:r>
              <a:rPr lang="en-GB" altLang="en-US" sz="2800"/>
              <a:t>The Inevitability of Fate</a:t>
            </a:r>
          </a:p>
        </p:txBody>
      </p:sp>
      <p:sp>
        <p:nvSpPr>
          <p:cNvPr id="51204" name="Rectangle 4"/>
          <p:cNvSpPr>
            <a:spLocks noGrp="1" noChangeArrowheads="1"/>
          </p:cNvSpPr>
          <p:nvPr>
            <p:ph type="body" sz="half" idx="1"/>
          </p:nvPr>
        </p:nvSpPr>
        <p:spPr>
          <a:xfrm>
            <a:off x="304800" y="1066800"/>
            <a:ext cx="4311650" cy="5562600"/>
          </a:xfrm>
        </p:spPr>
        <p:txBody>
          <a:bodyPr/>
          <a:lstStyle/>
          <a:p>
            <a:r>
              <a:rPr lang="en-GB" altLang="en-US" sz="2400"/>
              <a:t>This theme is closely linked to dreams.  These omens often come in the form of dreams.</a:t>
            </a:r>
          </a:p>
          <a:p>
            <a:r>
              <a:rPr lang="en-GB" altLang="en-US" sz="2400"/>
              <a:t>The power of dreams is debatable though.  </a:t>
            </a:r>
          </a:p>
          <a:p>
            <a:r>
              <a:rPr lang="en-GB" altLang="en-US" sz="2400"/>
              <a:t>Mercutio argues that actions born of dreams are more to do with the dreamer’s personality than any powerful force. (Queen Mab speech)</a:t>
            </a:r>
          </a:p>
          <a:p>
            <a:r>
              <a:rPr lang="en-GB" altLang="en-US" sz="2400"/>
              <a:t>Romeo agrees with this early in the play as he states “Thou speak’st of nothing.”</a:t>
            </a:r>
          </a:p>
        </p:txBody>
      </p:sp>
      <p:pic>
        <p:nvPicPr>
          <p:cNvPr id="51207" name="Picture 7" descr="queenma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7163" y="1447800"/>
            <a:ext cx="3146425" cy="477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a:t>The Inevitability of Fate</a:t>
            </a:r>
          </a:p>
        </p:txBody>
      </p:sp>
      <p:sp>
        <p:nvSpPr>
          <p:cNvPr id="53251" name="Rectangle 3"/>
          <p:cNvSpPr>
            <a:spLocks noGrp="1" noChangeArrowheads="1"/>
          </p:cNvSpPr>
          <p:nvPr>
            <p:ph type="body" idx="1"/>
          </p:nvPr>
        </p:nvSpPr>
        <p:spPr/>
        <p:txBody>
          <a:bodyPr/>
          <a:lstStyle/>
          <a:p>
            <a:r>
              <a:rPr lang="en-GB" altLang="en-US"/>
              <a:t>There is irony in the fact that Romeo, Juliet and the friar take actions to escape and break free from fate while all the time playing into its hands.  </a:t>
            </a:r>
          </a:p>
          <a:p>
            <a:r>
              <a:rPr lang="en-GB" altLang="en-US"/>
              <a:t>Romeo shouts “</a:t>
            </a:r>
            <a:r>
              <a:rPr lang="en-GB" altLang="en-US" b="1" i="1"/>
              <a:t>Then I defy you, stars</a:t>
            </a:r>
            <a:r>
              <a:rPr lang="en-GB" altLang="en-US"/>
              <a:t>!” and then makes plans to take his own life – just as fate would have it!</a:t>
            </a:r>
          </a:p>
          <a:p>
            <a:r>
              <a:rPr lang="en-GB" altLang="en-US"/>
              <a:t>Similarly the plans they make to solve their difficulties all lead to their untimely deaths.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ltLang="en-US"/>
              <a:t>The Inevitability of Fate</a:t>
            </a:r>
          </a:p>
        </p:txBody>
      </p:sp>
      <p:sp>
        <p:nvSpPr>
          <p:cNvPr id="54275" name="Rectangle 3"/>
          <p:cNvSpPr>
            <a:spLocks noGrp="1" noChangeArrowheads="1"/>
          </p:cNvSpPr>
          <p:nvPr>
            <p:ph type="body" idx="1"/>
          </p:nvPr>
        </p:nvSpPr>
        <p:spPr/>
        <p:txBody>
          <a:bodyPr/>
          <a:lstStyle/>
          <a:p>
            <a:pPr>
              <a:buFontTx/>
              <a:buNone/>
            </a:pPr>
            <a:r>
              <a:rPr lang="en-GB" altLang="en-US"/>
              <a:t>   An interesting variant on this theme is the idea that fate is simply a force that emerges from the personalities of the characters (in the same way Mercutio argues that dreamers simply act according to what they are like and what they do)</a:t>
            </a:r>
          </a:p>
          <a:p>
            <a:pPr>
              <a:buFontTx/>
              <a:buNone/>
            </a:pPr>
            <a:endParaRPr lang="en-GB" altLang="en-US"/>
          </a:p>
          <a:p>
            <a:pPr>
              <a:buFontTx/>
              <a:buNone/>
            </a:pPr>
            <a:r>
              <a:rPr lang="en-GB" altLang="en-US"/>
              <a:t>   Perhaps Romeo and Juliet were just too passionate and rash – something the friar warned them about.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ltLang="en-US"/>
              <a:t>Youth Vs Age</a:t>
            </a:r>
          </a:p>
        </p:txBody>
      </p:sp>
      <p:pic>
        <p:nvPicPr>
          <p:cNvPr id="55303" name="Picture 7" descr="romeo_and_juliet_01.jpg Romeo and Juliet image by bastian292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750" y="1341438"/>
            <a:ext cx="3671888" cy="256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Grp="1" noChangeArrowheads="1"/>
          </p:cNvSpPr>
          <p:nvPr>
            <p:ph type="body" sz="half" idx="3"/>
          </p:nvPr>
        </p:nvSpPr>
        <p:spPr/>
        <p:txBody>
          <a:bodyPr/>
          <a:lstStyle/>
          <a:p>
            <a:r>
              <a:rPr lang="en-GB" altLang="en-US" sz="2800"/>
              <a:t>The youth and passion of Romeo and Juliet contrasts with the wisdom of Friar Lawrence.</a:t>
            </a:r>
          </a:p>
          <a:p>
            <a:pPr>
              <a:buFontTx/>
              <a:buNone/>
            </a:pPr>
            <a:endParaRPr lang="en-GB" altLang="en-US" sz="2800"/>
          </a:p>
          <a:p>
            <a:r>
              <a:rPr lang="en-GB" altLang="en-US" sz="2800"/>
              <a:t>Shakespeare presents both of them with faults – the rashness of R + J and the ongoing feud between the parents. </a:t>
            </a:r>
          </a:p>
        </p:txBody>
      </p:sp>
      <p:pic>
        <p:nvPicPr>
          <p:cNvPr id="55306" name="Picture 10" descr="capule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3850" y="4076700"/>
            <a:ext cx="1892300"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3" descr="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076700"/>
            <a:ext cx="1905000" cy="239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ltLang="en-US"/>
              <a:t>Youth Vs Age</a:t>
            </a:r>
          </a:p>
        </p:txBody>
      </p:sp>
      <p:sp>
        <p:nvSpPr>
          <p:cNvPr id="57347" name="Rectangle 3"/>
          <p:cNvSpPr>
            <a:spLocks noGrp="1" noChangeArrowheads="1"/>
          </p:cNvSpPr>
          <p:nvPr>
            <p:ph type="body" idx="1"/>
          </p:nvPr>
        </p:nvSpPr>
        <p:spPr/>
        <p:txBody>
          <a:bodyPr/>
          <a:lstStyle/>
          <a:p>
            <a:r>
              <a:rPr lang="en-GB" altLang="en-US"/>
              <a:t>Friar Lawrence is the wise figure of the play.  He advises Romeo:</a:t>
            </a:r>
          </a:p>
          <a:p>
            <a:pPr>
              <a:buFontTx/>
              <a:buNone/>
            </a:pPr>
            <a:endParaRPr lang="en-GB" altLang="en-US"/>
          </a:p>
          <a:p>
            <a:pPr>
              <a:buFontTx/>
              <a:buNone/>
            </a:pPr>
            <a:r>
              <a:rPr lang="en-GB" altLang="en-US"/>
              <a:t>		</a:t>
            </a:r>
            <a:r>
              <a:rPr lang="en-GB" altLang="en-US" sz="2800" b="1" i="1"/>
              <a:t>“Wisely and slow.  They stumble that run fast.”</a:t>
            </a:r>
          </a:p>
          <a:p>
            <a:pPr>
              <a:buFontTx/>
              <a:buNone/>
            </a:pPr>
            <a:endParaRPr lang="en-GB" altLang="en-US" sz="2800" b="1" i="1"/>
          </a:p>
          <a:p>
            <a:pPr>
              <a:buFontTx/>
              <a:buNone/>
            </a:pPr>
            <a:r>
              <a:rPr lang="en-GB" altLang="en-US" sz="2800"/>
              <a:t>		</a:t>
            </a:r>
            <a:r>
              <a:rPr lang="en-GB" altLang="en-US" sz="2800" b="1" i="1"/>
              <a:t>“These violent delight have violent ends,</a:t>
            </a:r>
          </a:p>
          <a:p>
            <a:pPr>
              <a:buFontTx/>
              <a:buNone/>
            </a:pPr>
            <a:r>
              <a:rPr lang="en-GB" altLang="en-US" sz="2800" b="1" i="1"/>
              <a:t>		And in their triumph die – like fire and powder,</a:t>
            </a:r>
          </a:p>
          <a:p>
            <a:pPr>
              <a:buFontTx/>
              <a:buNone/>
            </a:pPr>
            <a:r>
              <a:rPr lang="en-GB" altLang="en-US" sz="2800" b="1" i="1"/>
              <a:t>		Which, as they kiss, consume.”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a:t>Theme TOPICS</a:t>
            </a:r>
          </a:p>
        </p:txBody>
      </p:sp>
      <p:sp>
        <p:nvSpPr>
          <p:cNvPr id="11267" name="Rectangle 3"/>
          <p:cNvSpPr>
            <a:spLocks noGrp="1" noChangeArrowheads="1"/>
          </p:cNvSpPr>
          <p:nvPr>
            <p:ph type="body" sz="half" idx="1"/>
          </p:nvPr>
        </p:nvSpPr>
        <p:spPr/>
        <p:txBody>
          <a:bodyPr/>
          <a:lstStyle/>
          <a:p>
            <a:pPr marL="609600" indent="-609600">
              <a:lnSpc>
                <a:spcPct val="90000"/>
              </a:lnSpc>
              <a:buFontTx/>
              <a:buNone/>
            </a:pPr>
            <a:r>
              <a:rPr lang="en-GB" altLang="en-US" sz="2800" u="sng"/>
              <a:t>Key Theme TOPICS</a:t>
            </a:r>
            <a:r>
              <a:rPr lang="en-GB" altLang="en-US" sz="2800"/>
              <a:t>:</a:t>
            </a:r>
            <a:endParaRPr lang="en-GB" altLang="en-US" sz="900"/>
          </a:p>
          <a:p>
            <a:pPr marL="609600" indent="-609600">
              <a:lnSpc>
                <a:spcPct val="90000"/>
              </a:lnSpc>
              <a:buFontTx/>
              <a:buNone/>
            </a:pPr>
            <a:r>
              <a:rPr lang="en-GB" altLang="en-US"/>
              <a:t>1. The nature of love</a:t>
            </a:r>
          </a:p>
          <a:p>
            <a:pPr marL="609600" indent="-609600">
              <a:lnSpc>
                <a:spcPct val="90000"/>
              </a:lnSpc>
              <a:buFontTx/>
              <a:buNone/>
            </a:pPr>
            <a:r>
              <a:rPr lang="en-GB" altLang="en-US"/>
              <a:t>2. Individual versus society</a:t>
            </a:r>
          </a:p>
          <a:p>
            <a:pPr marL="609600" indent="-609600">
              <a:lnSpc>
                <a:spcPct val="90000"/>
              </a:lnSpc>
              <a:buFontTx/>
              <a:buNone/>
            </a:pPr>
            <a:r>
              <a:rPr lang="en-GB" altLang="en-US"/>
              <a:t>3. The inevitability of Fate</a:t>
            </a:r>
          </a:p>
          <a:p>
            <a:pPr marL="609600" indent="-609600">
              <a:lnSpc>
                <a:spcPct val="90000"/>
              </a:lnSpc>
              <a:buFontTx/>
              <a:buNone/>
            </a:pPr>
            <a:r>
              <a:rPr lang="en-GB" altLang="en-US"/>
              <a:t>4. Youth Versus Age</a:t>
            </a:r>
          </a:p>
          <a:p>
            <a:pPr marL="609600" indent="-609600">
              <a:lnSpc>
                <a:spcPct val="90000"/>
              </a:lnSpc>
              <a:buFontTx/>
              <a:buNone/>
            </a:pPr>
            <a:r>
              <a:rPr lang="en-GB" altLang="en-US"/>
              <a:t>5. The danger of irrational, rash behaviour</a:t>
            </a:r>
            <a:endParaRPr lang="en-GB" altLang="en-US" sz="2800"/>
          </a:p>
          <a:p>
            <a:pPr marL="609600" indent="-609600">
              <a:lnSpc>
                <a:spcPct val="90000"/>
              </a:lnSpc>
            </a:pPr>
            <a:endParaRPr lang="en-GB" altLang="en-US" sz="2800"/>
          </a:p>
          <a:p>
            <a:pPr marL="609600" indent="-609600">
              <a:lnSpc>
                <a:spcPct val="90000"/>
              </a:lnSpc>
            </a:pPr>
            <a:endParaRPr lang="en-GB" altLang="en-US" sz="2800"/>
          </a:p>
        </p:txBody>
      </p:sp>
      <p:pic>
        <p:nvPicPr>
          <p:cNvPr id="11272" name="Picture 8" descr="title68pos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7538" y="1484313"/>
            <a:ext cx="4311650" cy="46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ltLang="en-US"/>
              <a:t>Youth Vs Age</a:t>
            </a:r>
          </a:p>
        </p:txBody>
      </p:sp>
      <p:sp>
        <p:nvSpPr>
          <p:cNvPr id="58371" name="Rectangle 3"/>
          <p:cNvSpPr>
            <a:spLocks noGrp="1" noChangeArrowheads="1"/>
          </p:cNvSpPr>
          <p:nvPr>
            <p:ph type="body" idx="1"/>
          </p:nvPr>
        </p:nvSpPr>
        <p:spPr/>
        <p:txBody>
          <a:bodyPr/>
          <a:lstStyle/>
          <a:p>
            <a:pPr>
              <a:lnSpc>
                <a:spcPct val="90000"/>
              </a:lnSpc>
            </a:pPr>
            <a:r>
              <a:rPr lang="en-GB" altLang="en-US"/>
              <a:t>Compare the friar’s words to those of Juliet:</a:t>
            </a:r>
          </a:p>
          <a:p>
            <a:pPr>
              <a:lnSpc>
                <a:spcPct val="90000"/>
              </a:lnSpc>
            </a:pPr>
            <a:endParaRPr lang="en-GB" altLang="en-US"/>
          </a:p>
          <a:p>
            <a:pPr>
              <a:lnSpc>
                <a:spcPct val="90000"/>
              </a:lnSpc>
              <a:buFontTx/>
              <a:buNone/>
            </a:pPr>
            <a:r>
              <a:rPr lang="en-GB" altLang="en-US"/>
              <a:t>	 “</a:t>
            </a:r>
            <a:r>
              <a:rPr lang="en-GB" altLang="en-US" b="1" i="1"/>
              <a:t>my true love is grown to such excess</a:t>
            </a:r>
          </a:p>
          <a:p>
            <a:pPr>
              <a:lnSpc>
                <a:spcPct val="90000"/>
              </a:lnSpc>
              <a:buFontTx/>
              <a:buNone/>
            </a:pPr>
            <a:r>
              <a:rPr lang="en-GB" altLang="en-US" b="1" i="1"/>
              <a:t>	   I cannot sum up sum of half my wealth.”</a:t>
            </a:r>
          </a:p>
          <a:p>
            <a:pPr>
              <a:lnSpc>
                <a:spcPct val="90000"/>
              </a:lnSpc>
              <a:buFontTx/>
              <a:buNone/>
            </a:pPr>
            <a:endParaRPr lang="en-GB" altLang="en-US" b="1" i="1"/>
          </a:p>
          <a:p>
            <a:pPr>
              <a:lnSpc>
                <a:spcPct val="90000"/>
              </a:lnSpc>
            </a:pPr>
            <a:r>
              <a:rPr lang="en-GB" altLang="en-US"/>
              <a:t>Both Romeo and Juliet are quick to turn to suicide when things go wrong.  It reflects the rashness of their youth.</a:t>
            </a:r>
          </a:p>
          <a:p>
            <a:pPr>
              <a:lnSpc>
                <a:spcPct val="90000"/>
              </a:lnSpc>
              <a:buFontTx/>
              <a:buNone/>
            </a:pPr>
            <a:r>
              <a:rPr lang="en-GB" altLang="en-US"/>
              <a:t>				</a:t>
            </a:r>
            <a:r>
              <a:rPr lang="en-GB" altLang="en-US" sz="2400"/>
              <a:t>Find examples in the play.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ltLang="en-US"/>
              <a:t>Youth Vs Age</a:t>
            </a:r>
          </a:p>
        </p:txBody>
      </p:sp>
      <p:sp>
        <p:nvSpPr>
          <p:cNvPr id="59396" name="Rectangle 4"/>
          <p:cNvSpPr>
            <a:spLocks noGrp="1" noChangeArrowheads="1"/>
          </p:cNvSpPr>
          <p:nvPr>
            <p:ph type="body" sz="half" idx="1"/>
          </p:nvPr>
        </p:nvSpPr>
        <p:spPr/>
        <p:txBody>
          <a:bodyPr/>
          <a:lstStyle/>
          <a:p>
            <a:r>
              <a:rPr lang="en-GB" altLang="en-US" sz="2800"/>
              <a:t>The end of the play sees the Prince addressing Montague and Capulet.</a:t>
            </a:r>
          </a:p>
          <a:p>
            <a:r>
              <a:rPr lang="en-GB" altLang="en-US" sz="2800"/>
              <a:t>He makes them realise the folly of their actions and the feud is resolved.</a:t>
            </a:r>
          </a:p>
          <a:p>
            <a:r>
              <a:rPr lang="en-GB" altLang="en-US" sz="2800"/>
              <a:t>It takes the death of their children to make them realise.  As the Prince states, “all are punished.”</a:t>
            </a:r>
          </a:p>
        </p:txBody>
      </p:sp>
      <p:pic>
        <p:nvPicPr>
          <p:cNvPr id="59399" name="Picture 7" descr="00028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628775"/>
            <a:ext cx="3830637"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ltLang="en-US"/>
              <a:t>Language in Romeo and Juliet</a:t>
            </a:r>
          </a:p>
        </p:txBody>
      </p:sp>
      <p:sp>
        <p:nvSpPr>
          <p:cNvPr id="61443" name="Rectangle 3"/>
          <p:cNvSpPr>
            <a:spLocks noGrp="1" noChangeArrowheads="1"/>
          </p:cNvSpPr>
          <p:nvPr>
            <p:ph type="body" idx="1"/>
          </p:nvPr>
        </p:nvSpPr>
        <p:spPr/>
        <p:txBody>
          <a:bodyPr/>
          <a:lstStyle/>
          <a:p>
            <a:pPr>
              <a:lnSpc>
                <a:spcPct val="90000"/>
              </a:lnSpc>
            </a:pPr>
            <a:r>
              <a:rPr lang="en-GB" altLang="en-US"/>
              <a:t>Shakespeare’s language is one of the elements that makes his work so magical.</a:t>
            </a:r>
          </a:p>
          <a:p>
            <a:pPr>
              <a:lnSpc>
                <a:spcPct val="90000"/>
              </a:lnSpc>
            </a:pPr>
            <a:r>
              <a:rPr lang="en-GB" altLang="en-US"/>
              <a:t>The play is full of metaphor which gives the text a richness that is almost unsurpassed.  </a:t>
            </a:r>
          </a:p>
          <a:p>
            <a:pPr>
              <a:lnSpc>
                <a:spcPct val="90000"/>
              </a:lnSpc>
            </a:pPr>
            <a:r>
              <a:rPr lang="en-GB" altLang="en-US"/>
              <a:t>Shakespeare also uses poetic form and punning to help his characterisation.  </a:t>
            </a:r>
          </a:p>
          <a:p>
            <a:pPr>
              <a:lnSpc>
                <a:spcPct val="90000"/>
              </a:lnSpc>
            </a:pPr>
            <a:r>
              <a:rPr lang="en-GB" altLang="en-US"/>
              <a:t>Characters with status and intelligence speak in verse, while characters from the “lower classes” speak only in prose.  This creates a contrast between them.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ltLang="en-US"/>
              <a:t>Language in Romeo and Juliet</a:t>
            </a:r>
          </a:p>
        </p:txBody>
      </p:sp>
      <p:sp>
        <p:nvSpPr>
          <p:cNvPr id="66563" name="Rectangle 3"/>
          <p:cNvSpPr>
            <a:spLocks noGrp="1" noChangeArrowheads="1"/>
          </p:cNvSpPr>
          <p:nvPr>
            <p:ph type="body" sz="half" idx="1"/>
          </p:nvPr>
        </p:nvSpPr>
        <p:spPr>
          <a:xfrm>
            <a:off x="190500" y="1447800"/>
            <a:ext cx="8774113" cy="2052638"/>
          </a:xfrm>
        </p:spPr>
        <p:txBody>
          <a:bodyPr/>
          <a:lstStyle/>
          <a:p>
            <a:r>
              <a:rPr lang="en-GB" altLang="en-US" sz="2800"/>
              <a:t>Romeo and Juliet share a sonnet, the traditional form used for love poetry, when they first speak to each other.  This highlights the shared attraction and genuine nature of the love that is growing.</a:t>
            </a:r>
          </a:p>
          <a:p>
            <a:endParaRPr lang="en-GB" altLang="en-US" sz="2800"/>
          </a:p>
          <a:p>
            <a:pPr>
              <a:buFontTx/>
              <a:buNone/>
            </a:pPr>
            <a:endParaRPr lang="en-GB" altLang="en-US" sz="2800"/>
          </a:p>
        </p:txBody>
      </p:sp>
      <p:pic>
        <p:nvPicPr>
          <p:cNvPr id="66565" name="Picture 5" descr="319210855_d760903de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95513" y="3500438"/>
            <a:ext cx="4729162" cy="2960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ltLang="en-US"/>
              <a:t>Language in Romeo and Juliet</a:t>
            </a:r>
          </a:p>
        </p:txBody>
      </p:sp>
      <p:sp>
        <p:nvSpPr>
          <p:cNvPr id="62467" name="Rectangle 3"/>
          <p:cNvSpPr>
            <a:spLocks noGrp="1" noChangeArrowheads="1"/>
          </p:cNvSpPr>
          <p:nvPr>
            <p:ph type="body" idx="1"/>
          </p:nvPr>
        </p:nvSpPr>
        <p:spPr/>
        <p:txBody>
          <a:bodyPr/>
          <a:lstStyle/>
          <a:p>
            <a:r>
              <a:rPr lang="en-GB" altLang="en-US"/>
              <a:t>This sense of intelligence is also portrayed through the characters’ ability to engage in punning.</a:t>
            </a:r>
          </a:p>
          <a:p>
            <a:r>
              <a:rPr lang="en-GB" altLang="en-US"/>
              <a:t>Romeo and Mercutio exchange words at the beginning of Act II, Scene 4.  </a:t>
            </a:r>
          </a:p>
          <a:p>
            <a:r>
              <a:rPr lang="en-GB" altLang="en-US"/>
              <a:t>Mercutio’s character is likeable because he has the wit and intelligence to mock those around him.  It is one of the qualities that we admire.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ltLang="en-US"/>
              <a:t>Language in Romeo and Juliet</a:t>
            </a:r>
          </a:p>
        </p:txBody>
      </p:sp>
      <p:sp>
        <p:nvSpPr>
          <p:cNvPr id="65539" name="Rectangle 3"/>
          <p:cNvSpPr>
            <a:spLocks noGrp="1" noChangeArrowheads="1"/>
          </p:cNvSpPr>
          <p:nvPr>
            <p:ph type="body" idx="1"/>
          </p:nvPr>
        </p:nvSpPr>
        <p:spPr/>
        <p:txBody>
          <a:bodyPr/>
          <a:lstStyle/>
          <a:p>
            <a:pPr>
              <a:lnSpc>
                <a:spcPct val="90000"/>
              </a:lnSpc>
            </a:pPr>
            <a:r>
              <a:rPr lang="en-GB" altLang="en-US"/>
              <a:t>Juliet also shows her wit and intelligence through her use of language.</a:t>
            </a:r>
          </a:p>
          <a:p>
            <a:pPr>
              <a:lnSpc>
                <a:spcPct val="90000"/>
              </a:lnSpc>
            </a:pPr>
            <a:r>
              <a:rPr lang="en-GB" altLang="en-US"/>
              <a:t>She manages to conceal her true feelings for Romeo from her mother while still agreeing with her.  This is done through skilful writing on Shakespeare’s part:</a:t>
            </a:r>
          </a:p>
          <a:p>
            <a:pPr>
              <a:lnSpc>
                <a:spcPct val="90000"/>
              </a:lnSpc>
              <a:buFontTx/>
              <a:buNone/>
            </a:pPr>
            <a:endParaRPr lang="en-GB" altLang="en-US"/>
          </a:p>
          <a:p>
            <a:pPr lvl="1">
              <a:lnSpc>
                <a:spcPct val="90000"/>
              </a:lnSpc>
              <a:buFontTx/>
              <a:buNone/>
            </a:pPr>
            <a:r>
              <a:rPr lang="en-GB" altLang="en-US"/>
              <a:t>		</a:t>
            </a:r>
            <a:r>
              <a:rPr lang="en-GB" altLang="en-US" b="1" i="1"/>
              <a:t>“Indeed, I never shall be satisfied</a:t>
            </a:r>
          </a:p>
          <a:p>
            <a:pPr lvl="1">
              <a:lnSpc>
                <a:spcPct val="90000"/>
              </a:lnSpc>
              <a:buFontTx/>
              <a:buNone/>
            </a:pPr>
            <a:r>
              <a:rPr lang="en-GB" altLang="en-US" b="1" i="1"/>
              <a:t>		With Romeo till I behold him – dead –</a:t>
            </a:r>
          </a:p>
          <a:p>
            <a:pPr lvl="1">
              <a:lnSpc>
                <a:spcPct val="90000"/>
              </a:lnSpc>
              <a:buFontTx/>
              <a:buNone/>
            </a:pPr>
            <a:r>
              <a:rPr lang="en-GB" altLang="en-US" b="1" i="1"/>
              <a:t>		Is my poor heart, so for a kinsman vexed.”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ltLang="en-US"/>
              <a:t>Language in Romeo and Juliet</a:t>
            </a:r>
          </a:p>
        </p:txBody>
      </p:sp>
      <p:sp>
        <p:nvSpPr>
          <p:cNvPr id="63492" name="Rectangle 4"/>
          <p:cNvSpPr>
            <a:spLocks noGrp="1" noChangeArrowheads="1"/>
          </p:cNvSpPr>
          <p:nvPr>
            <p:ph type="body" sz="half" idx="1"/>
          </p:nvPr>
        </p:nvSpPr>
        <p:spPr/>
        <p:txBody>
          <a:bodyPr/>
          <a:lstStyle/>
          <a:p>
            <a:r>
              <a:rPr lang="en-GB" altLang="en-US" sz="2800"/>
              <a:t>There is a contrast between the imagery used by Paris and Romeo.  </a:t>
            </a:r>
          </a:p>
          <a:p>
            <a:r>
              <a:rPr lang="en-GB" altLang="en-US" sz="2800"/>
              <a:t>Where Romeo is passionate and genuine, Paris is sincere but a little staid.</a:t>
            </a:r>
          </a:p>
          <a:p>
            <a:endParaRPr lang="en-GB" altLang="en-US" sz="2800"/>
          </a:p>
          <a:p>
            <a:pPr>
              <a:buFontTx/>
              <a:buNone/>
            </a:pPr>
            <a:r>
              <a:rPr lang="en-GB" altLang="en-US" sz="2800"/>
              <a:t>    </a:t>
            </a:r>
            <a:r>
              <a:rPr lang="en-GB" altLang="en-US" sz="2000"/>
              <a:t>Find examples which highlight the difference.</a:t>
            </a:r>
          </a:p>
        </p:txBody>
      </p:sp>
      <p:pic>
        <p:nvPicPr>
          <p:cNvPr id="63495" name="Picture 7" descr="paris0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88050" y="1447800"/>
            <a:ext cx="1643063"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romeo&amp;juliet-964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26038" y="3911600"/>
            <a:ext cx="3367087"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ltLang="en-US"/>
              <a:t>Motifs – Light and Dark</a:t>
            </a:r>
          </a:p>
        </p:txBody>
      </p:sp>
      <p:sp>
        <p:nvSpPr>
          <p:cNvPr id="67587" name="Rectangle 3"/>
          <p:cNvSpPr>
            <a:spLocks noGrp="1" noChangeArrowheads="1"/>
          </p:cNvSpPr>
          <p:nvPr>
            <p:ph type="body" idx="1"/>
          </p:nvPr>
        </p:nvSpPr>
        <p:spPr/>
        <p:txBody>
          <a:bodyPr/>
          <a:lstStyle/>
          <a:p>
            <a:r>
              <a:rPr lang="en-GB" altLang="en-US"/>
              <a:t>Light and darkness are continually referred to throughout the play.</a:t>
            </a:r>
          </a:p>
          <a:p>
            <a:r>
              <a:rPr lang="en-GB" altLang="en-US"/>
              <a:t>At different times, the characters prefer one to the other.</a:t>
            </a:r>
          </a:p>
          <a:p>
            <a:r>
              <a:rPr lang="en-GB" altLang="en-US"/>
              <a:t>It is not as simple as light is good and dark is bad.</a:t>
            </a:r>
          </a:p>
          <a:p>
            <a:r>
              <a:rPr lang="en-GB" altLang="en-US"/>
              <a:t>Each one symbolises something different depending on the situation.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ltLang="en-US"/>
              <a:t>Motifs – Light and dark</a:t>
            </a:r>
          </a:p>
        </p:txBody>
      </p:sp>
      <p:pic>
        <p:nvPicPr>
          <p:cNvPr id="68615" name="Picture 7" descr="4305029_std"/>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1341438"/>
            <a:ext cx="3408362" cy="2008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5"/>
          <p:cNvSpPr>
            <a:spLocks noGrp="1" noChangeArrowheads="1"/>
          </p:cNvSpPr>
          <p:nvPr>
            <p:ph type="body" sz="half" idx="3"/>
          </p:nvPr>
        </p:nvSpPr>
        <p:spPr/>
        <p:txBody>
          <a:bodyPr/>
          <a:lstStyle/>
          <a:p>
            <a:pPr>
              <a:lnSpc>
                <a:spcPct val="90000"/>
              </a:lnSpc>
            </a:pPr>
            <a:r>
              <a:rPr lang="en-GB" altLang="en-US" sz="2800"/>
              <a:t>Juliet is described by Romeo using light imagery in the balcony scene.  </a:t>
            </a:r>
          </a:p>
          <a:p>
            <a:pPr>
              <a:lnSpc>
                <a:spcPct val="90000"/>
              </a:lnSpc>
            </a:pPr>
            <a:endParaRPr lang="en-GB" altLang="en-US" sz="2800"/>
          </a:p>
          <a:p>
            <a:pPr>
              <a:lnSpc>
                <a:spcPct val="90000"/>
              </a:lnSpc>
            </a:pPr>
            <a:r>
              <a:rPr lang="en-GB" altLang="en-US" sz="2400" b="1" i="1"/>
              <a:t>“Arise, fair sun and kill the envious moon”</a:t>
            </a:r>
          </a:p>
          <a:p>
            <a:pPr>
              <a:lnSpc>
                <a:spcPct val="90000"/>
              </a:lnSpc>
            </a:pPr>
            <a:endParaRPr lang="en-GB" altLang="en-US" sz="2400" b="1" i="1"/>
          </a:p>
          <a:p>
            <a:pPr>
              <a:lnSpc>
                <a:spcPct val="90000"/>
              </a:lnSpc>
            </a:pPr>
            <a:r>
              <a:rPr lang="en-GB" altLang="en-US" sz="2400" b="1" i="1"/>
              <a:t>“The brightness of her cheek would shame those stars</a:t>
            </a:r>
          </a:p>
          <a:p>
            <a:pPr>
              <a:lnSpc>
                <a:spcPct val="90000"/>
              </a:lnSpc>
              <a:buFontTx/>
              <a:buNone/>
            </a:pPr>
            <a:r>
              <a:rPr lang="en-GB" altLang="en-US" sz="2400" b="1" i="1"/>
              <a:t>	As daylight doth a lamp.”</a:t>
            </a:r>
          </a:p>
        </p:txBody>
      </p:sp>
      <p:pic>
        <p:nvPicPr>
          <p:cNvPr id="68618" name="Picture 10" descr="rj30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76375" y="3573463"/>
            <a:ext cx="2025650" cy="261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ltLang="en-US"/>
              <a:t>Motifs – Light and Dark</a:t>
            </a:r>
          </a:p>
        </p:txBody>
      </p:sp>
      <p:sp>
        <p:nvSpPr>
          <p:cNvPr id="74756" name="Rectangle 4"/>
          <p:cNvSpPr>
            <a:spLocks noGrp="1" noChangeArrowheads="1"/>
          </p:cNvSpPr>
          <p:nvPr>
            <p:ph type="body" sz="half" idx="1"/>
          </p:nvPr>
        </p:nvSpPr>
        <p:spPr/>
        <p:txBody>
          <a:bodyPr/>
          <a:lstStyle/>
          <a:p>
            <a:pPr>
              <a:lnSpc>
                <a:spcPct val="90000"/>
              </a:lnSpc>
            </a:pPr>
            <a:r>
              <a:rPr lang="en-GB" altLang="en-US" sz="2800"/>
              <a:t>A similar blurring of night and day occurs when the two lovers wake after their first night together.</a:t>
            </a:r>
          </a:p>
          <a:p>
            <a:pPr>
              <a:lnSpc>
                <a:spcPct val="90000"/>
              </a:lnSpc>
            </a:pPr>
            <a:r>
              <a:rPr lang="en-GB" altLang="en-US" sz="2400" b="1" i="1"/>
              <a:t>“It was the nightingale, and not the lark,</a:t>
            </a:r>
          </a:p>
          <a:p>
            <a:pPr>
              <a:lnSpc>
                <a:spcPct val="90000"/>
              </a:lnSpc>
              <a:buFontTx/>
              <a:buNone/>
            </a:pPr>
            <a:r>
              <a:rPr lang="en-GB" altLang="en-US" sz="2400" b="1" i="1"/>
              <a:t>	That pierced the hollow of thine ear</a:t>
            </a:r>
            <a:r>
              <a:rPr lang="en-GB" altLang="en-US" sz="2800"/>
              <a:t>”</a:t>
            </a:r>
          </a:p>
          <a:p>
            <a:pPr>
              <a:lnSpc>
                <a:spcPct val="90000"/>
              </a:lnSpc>
            </a:pPr>
            <a:r>
              <a:rPr lang="en-GB" altLang="en-US" sz="2800"/>
              <a:t>They debate over the light, wishing it to be night.</a:t>
            </a:r>
          </a:p>
        </p:txBody>
      </p:sp>
      <p:pic>
        <p:nvPicPr>
          <p:cNvPr id="74761" name="Picture 9" descr="F6L7IXF9LFEP27SD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205038"/>
            <a:ext cx="4286250" cy="3052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a:t>The Nature of Love</a:t>
            </a:r>
          </a:p>
        </p:txBody>
      </p:sp>
      <p:sp>
        <p:nvSpPr>
          <p:cNvPr id="13318" name="Rectangle 6"/>
          <p:cNvSpPr>
            <a:spLocks noGrp="1" noChangeArrowheads="1"/>
          </p:cNvSpPr>
          <p:nvPr>
            <p:ph type="body" sz="half" idx="1"/>
          </p:nvPr>
        </p:nvSpPr>
        <p:spPr/>
        <p:txBody>
          <a:bodyPr/>
          <a:lstStyle/>
          <a:p>
            <a:r>
              <a:rPr lang="en-GB" altLang="en-US" sz="2800"/>
              <a:t>Love is presented in very different ways in </a:t>
            </a:r>
            <a:r>
              <a:rPr lang="en-GB" altLang="en-US" sz="2800" i="1"/>
              <a:t>Romeo and Juliet</a:t>
            </a:r>
          </a:p>
          <a:p>
            <a:endParaRPr lang="en-GB" altLang="en-US" sz="2800" i="1"/>
          </a:p>
          <a:p>
            <a:r>
              <a:rPr lang="en-GB" altLang="en-US" sz="2800"/>
              <a:t>On the one hand it is a beautiful, gentle thing</a:t>
            </a:r>
          </a:p>
          <a:p>
            <a:pPr>
              <a:buFontTx/>
              <a:buNone/>
            </a:pPr>
            <a:endParaRPr lang="en-GB" altLang="en-US" sz="2800"/>
          </a:p>
          <a:p>
            <a:r>
              <a:rPr lang="en-GB" altLang="en-US" sz="2800"/>
              <a:t>It is also hurtful, and brutal.</a:t>
            </a:r>
          </a:p>
          <a:p>
            <a:pPr>
              <a:buFontTx/>
              <a:buNone/>
            </a:pPr>
            <a:endParaRPr lang="en-GB" altLang="en-US" sz="2800"/>
          </a:p>
        </p:txBody>
      </p:sp>
      <p:pic>
        <p:nvPicPr>
          <p:cNvPr id="13321" name="Picture 9" descr="broken_heart1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89138"/>
            <a:ext cx="390525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ltLang="en-US"/>
              <a:t>Motifs – Light and Dark</a:t>
            </a:r>
          </a:p>
        </p:txBody>
      </p:sp>
      <p:sp>
        <p:nvSpPr>
          <p:cNvPr id="76803" name="Rectangle 3"/>
          <p:cNvSpPr>
            <a:spLocks noGrp="1" noChangeArrowheads="1"/>
          </p:cNvSpPr>
          <p:nvPr>
            <p:ph type="body" idx="1"/>
          </p:nvPr>
        </p:nvSpPr>
        <p:spPr/>
        <p:txBody>
          <a:bodyPr/>
          <a:lstStyle/>
          <a:p>
            <a:pPr>
              <a:lnSpc>
                <a:spcPct val="90000"/>
              </a:lnSpc>
            </a:pPr>
            <a:r>
              <a:rPr lang="en-GB" altLang="en-US"/>
              <a:t>In this case, the couple want it to be night because it offers them concealment.</a:t>
            </a:r>
          </a:p>
          <a:p>
            <a:pPr>
              <a:lnSpc>
                <a:spcPct val="90000"/>
              </a:lnSpc>
            </a:pPr>
            <a:r>
              <a:rPr lang="en-GB" altLang="en-US"/>
              <a:t>This relates to the theme of the individual vs society.</a:t>
            </a:r>
          </a:p>
          <a:p>
            <a:pPr>
              <a:lnSpc>
                <a:spcPct val="90000"/>
              </a:lnSpc>
            </a:pPr>
            <a:r>
              <a:rPr lang="en-GB" altLang="en-US"/>
              <a:t>The darkness offers them privacy and secrecy, hiding their relationship and Romeo’s presence in Verona.</a:t>
            </a:r>
          </a:p>
          <a:p>
            <a:pPr>
              <a:lnSpc>
                <a:spcPct val="90000"/>
              </a:lnSpc>
            </a:pPr>
            <a:r>
              <a:rPr lang="en-GB" altLang="en-US"/>
              <a:t>The dual nature of light and dark is reflected in Romeo’s line, </a:t>
            </a:r>
            <a:r>
              <a:rPr lang="en-GB" altLang="en-US" sz="2400" b="1" i="1"/>
              <a:t>“More light and light, more dark and dark our woes.”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ltLang="en-US"/>
              <a:t>Motifs – Light and Dark</a:t>
            </a:r>
          </a:p>
        </p:txBody>
      </p:sp>
      <p:sp>
        <p:nvSpPr>
          <p:cNvPr id="77827" name="Rectangle 3"/>
          <p:cNvSpPr>
            <a:spLocks noGrp="1" noChangeArrowheads="1"/>
          </p:cNvSpPr>
          <p:nvPr>
            <p:ph type="body" sz="half" idx="1"/>
          </p:nvPr>
        </p:nvSpPr>
        <p:spPr>
          <a:xfrm>
            <a:off x="190500" y="1447800"/>
            <a:ext cx="8485188" cy="2197100"/>
          </a:xfrm>
        </p:spPr>
        <p:txBody>
          <a:bodyPr/>
          <a:lstStyle/>
          <a:p>
            <a:r>
              <a:rPr lang="en-GB" altLang="en-US" sz="2800"/>
              <a:t>It has been argued that the recurring images of light and dark hint at the alternatives available to the couple.  This then ties in with the theme of fate.</a:t>
            </a:r>
          </a:p>
          <a:p>
            <a:pPr>
              <a:buFontTx/>
              <a:buNone/>
            </a:pPr>
            <a:endParaRPr lang="en-GB" altLang="en-US" sz="2800"/>
          </a:p>
        </p:txBody>
      </p:sp>
      <p:pic>
        <p:nvPicPr>
          <p:cNvPr id="77829" name="Picture 5" descr="Sun%20and%20Moon%20LXXVIr"/>
          <p:cNvPicPr>
            <a:picLocks noGrp="1" noChangeAspect="1" noChangeArrowheads="1"/>
          </p:cNvPicPr>
          <p:nvPr>
            <p:ph sz="half" idx="2"/>
          </p:nvPr>
        </p:nvPicPr>
        <p:blipFill>
          <a:blip r:embed="rId2" cstate="hqprint">
            <a:extLst>
              <a:ext uri="{28A0092B-C50C-407E-A947-70E740481C1C}">
                <a14:useLocalDpi xmlns:a14="http://schemas.microsoft.com/office/drawing/2010/main" val="0"/>
              </a:ext>
            </a:extLst>
          </a:blip>
          <a:srcRect/>
          <a:stretch>
            <a:fillRect/>
          </a:stretch>
        </p:blipFill>
        <p:spPr>
          <a:xfrm>
            <a:off x="2987675" y="3141663"/>
            <a:ext cx="3302000" cy="3233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ltLang="en-US"/>
              <a:t>Motifs - Dreams</a:t>
            </a:r>
          </a:p>
        </p:txBody>
      </p:sp>
      <p:sp>
        <p:nvSpPr>
          <p:cNvPr id="79875" name="Rectangle 3"/>
          <p:cNvSpPr>
            <a:spLocks noGrp="1" noChangeArrowheads="1"/>
          </p:cNvSpPr>
          <p:nvPr>
            <p:ph type="body" idx="1"/>
          </p:nvPr>
        </p:nvSpPr>
        <p:spPr/>
        <p:txBody>
          <a:bodyPr/>
          <a:lstStyle/>
          <a:p>
            <a:pPr>
              <a:lnSpc>
                <a:spcPct val="90000"/>
              </a:lnSpc>
            </a:pPr>
            <a:r>
              <a:rPr lang="en-GB" altLang="en-US"/>
              <a:t>As mentioned earlier, there are many dreams mentioned in the play, many of them foreshadowing the deaths of Romeo and Juliet.</a:t>
            </a:r>
          </a:p>
          <a:p>
            <a:pPr>
              <a:lnSpc>
                <a:spcPct val="90000"/>
              </a:lnSpc>
            </a:pPr>
            <a:endParaRPr lang="en-GB" altLang="en-US"/>
          </a:p>
          <a:p>
            <a:pPr>
              <a:lnSpc>
                <a:spcPct val="90000"/>
              </a:lnSpc>
            </a:pPr>
            <a:r>
              <a:rPr lang="en-GB" altLang="en-US"/>
              <a:t>The nature of dreams and their importance is contradictory though. </a:t>
            </a:r>
          </a:p>
          <a:p>
            <a:pPr>
              <a:lnSpc>
                <a:spcPct val="90000"/>
              </a:lnSpc>
            </a:pPr>
            <a:endParaRPr lang="en-GB" altLang="en-US"/>
          </a:p>
          <a:p>
            <a:pPr>
              <a:lnSpc>
                <a:spcPct val="90000"/>
              </a:lnSpc>
            </a:pPr>
            <a:r>
              <a:rPr lang="en-GB" altLang="en-US"/>
              <a:t>Mercutio mocks them in his Queen Mab speech as “</a:t>
            </a:r>
            <a:r>
              <a:rPr lang="en-GB" altLang="en-US" b="1" i="1"/>
              <a:t>children of an idle brain</a:t>
            </a:r>
            <a:r>
              <a:rPr lang="en-GB" altLang="en-US"/>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ltLang="en-US"/>
              <a:t>Motifs - Dreams</a:t>
            </a:r>
          </a:p>
        </p:txBody>
      </p:sp>
      <p:sp>
        <p:nvSpPr>
          <p:cNvPr id="80900" name="Rectangle 4"/>
          <p:cNvSpPr>
            <a:spLocks noGrp="1" noChangeArrowheads="1"/>
          </p:cNvSpPr>
          <p:nvPr>
            <p:ph type="body" sz="half" idx="1"/>
          </p:nvPr>
        </p:nvSpPr>
        <p:spPr/>
        <p:txBody>
          <a:bodyPr/>
          <a:lstStyle/>
          <a:p>
            <a:r>
              <a:rPr lang="en-GB" altLang="en-US" sz="2800"/>
              <a:t>This contrasts strongly with both Romeo and Juliet who look on their love as real and powerful.</a:t>
            </a:r>
          </a:p>
          <a:p>
            <a:pPr>
              <a:buFontTx/>
              <a:buNone/>
            </a:pPr>
            <a:r>
              <a:rPr lang="en-GB" altLang="en-US" sz="2800"/>
              <a:t>  </a:t>
            </a:r>
          </a:p>
          <a:p>
            <a:r>
              <a:rPr lang="en-GB" altLang="en-US" sz="2800"/>
              <a:t>Their dreams are unnerving and poignant (and ultimately come true)</a:t>
            </a:r>
          </a:p>
        </p:txBody>
      </p:sp>
      <p:pic>
        <p:nvPicPr>
          <p:cNvPr id="80903" name="Picture 7" descr="205-Queen-Mab-q75-500x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268413"/>
            <a:ext cx="2016125" cy="1963737"/>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romeo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3429000"/>
            <a:ext cx="3170237" cy="266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ltLang="en-US"/>
              <a:t>Dramatic Irony</a:t>
            </a:r>
          </a:p>
        </p:txBody>
      </p:sp>
      <p:sp>
        <p:nvSpPr>
          <p:cNvPr id="82947" name="Rectangle 3"/>
          <p:cNvSpPr>
            <a:spLocks noGrp="1" noChangeArrowheads="1"/>
          </p:cNvSpPr>
          <p:nvPr>
            <p:ph type="body" idx="1"/>
          </p:nvPr>
        </p:nvSpPr>
        <p:spPr/>
        <p:txBody>
          <a:bodyPr/>
          <a:lstStyle/>
          <a:p>
            <a:r>
              <a:rPr lang="en-GB" altLang="en-US" sz="2800"/>
              <a:t>Shakespeare uses dramatic irony extensively in the play.</a:t>
            </a:r>
          </a:p>
          <a:p>
            <a:r>
              <a:rPr lang="en-GB" altLang="en-US" sz="2800"/>
              <a:t>It is vital in creating the tension.</a:t>
            </a:r>
          </a:p>
          <a:p>
            <a:r>
              <a:rPr lang="en-GB" altLang="en-US" sz="2800"/>
              <a:t>At times Shakespeare “layers” the dramatic irony, making it harder and harder for Romeo and Juliet to escape their untimely deaths.</a:t>
            </a:r>
          </a:p>
          <a:p>
            <a:r>
              <a:rPr lang="en-GB" altLang="en-US" sz="2800"/>
              <a:t>This is an important technique to refer to when writing about the play.  There are many examples.</a:t>
            </a:r>
          </a:p>
          <a:p>
            <a:endParaRPr lang="en-GB" altLang="en-US" sz="2800"/>
          </a:p>
          <a:p>
            <a:pPr lvl="2"/>
            <a:r>
              <a:rPr lang="en-GB" altLang="en-US" sz="2000"/>
              <a:t>Note down as many examples as you can think of.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ltLang="en-US"/>
              <a:t>Dramatic Irony</a:t>
            </a:r>
          </a:p>
        </p:txBody>
      </p:sp>
      <p:sp>
        <p:nvSpPr>
          <p:cNvPr id="83971" name="Rectangle 3"/>
          <p:cNvSpPr>
            <a:spLocks noGrp="1" noChangeArrowheads="1"/>
          </p:cNvSpPr>
          <p:nvPr>
            <p:ph type="body" sz="half" idx="1"/>
          </p:nvPr>
        </p:nvSpPr>
        <p:spPr>
          <a:xfrm>
            <a:off x="304800" y="1066800"/>
            <a:ext cx="4311650" cy="5638800"/>
          </a:xfrm>
        </p:spPr>
        <p:txBody>
          <a:bodyPr/>
          <a:lstStyle/>
          <a:p>
            <a:r>
              <a:rPr lang="en-GB" altLang="en-US" sz="2400"/>
              <a:t>Some of the most poignant moments in the play come from the knowledge that we cannot share with the characters.  We are impotent.</a:t>
            </a:r>
          </a:p>
          <a:p>
            <a:r>
              <a:rPr lang="en-GB" altLang="en-US" sz="2400"/>
              <a:t>When Romeo says the lines, </a:t>
            </a:r>
            <a:r>
              <a:rPr lang="en-GB" altLang="en-US" sz="2400" b="1" i="1"/>
              <a:t>“Beauty’s ensign yet is crimson in thy lips and in thy cheeks,</a:t>
            </a:r>
          </a:p>
          <a:p>
            <a:pPr>
              <a:buFontTx/>
              <a:buNone/>
            </a:pPr>
            <a:r>
              <a:rPr lang="en-GB" altLang="en-US" sz="2400" b="1" i="1"/>
              <a:t>    And death’s pale flag is not advanced there” </a:t>
            </a:r>
            <a:r>
              <a:rPr lang="en-GB" altLang="en-US" sz="2400"/>
              <a:t>it is heartbreaking because we know why – she’s alive!</a:t>
            </a:r>
          </a:p>
          <a:p>
            <a:pPr>
              <a:buFontTx/>
              <a:buNone/>
            </a:pPr>
            <a:endParaRPr lang="en-GB" altLang="en-US" sz="2400"/>
          </a:p>
        </p:txBody>
      </p:sp>
      <p:pic>
        <p:nvPicPr>
          <p:cNvPr id="83974" name="Picture 6" descr="rom_0604_0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268413"/>
            <a:ext cx="3490912" cy="2617787"/>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juliet_dagger_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4038600"/>
            <a:ext cx="3455988"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a:t>The Nature of Love</a:t>
            </a:r>
          </a:p>
        </p:txBody>
      </p:sp>
      <p:sp>
        <p:nvSpPr>
          <p:cNvPr id="18435" name="Rectangle 3"/>
          <p:cNvSpPr>
            <a:spLocks noGrp="1" noChangeArrowheads="1"/>
          </p:cNvSpPr>
          <p:nvPr>
            <p:ph type="body" idx="1"/>
          </p:nvPr>
        </p:nvSpPr>
        <p:spPr/>
        <p:txBody>
          <a:bodyPr/>
          <a:lstStyle/>
          <a:p>
            <a:pPr>
              <a:lnSpc>
                <a:spcPct val="90000"/>
              </a:lnSpc>
            </a:pPr>
            <a:r>
              <a:rPr lang="en-GB" altLang="en-US" sz="2800"/>
              <a:t>1. Shakespeare </a:t>
            </a:r>
            <a:r>
              <a:rPr lang="en-GB" altLang="en-US" sz="2800" b="1"/>
              <a:t>shows the true nature of love through his use of language</a:t>
            </a:r>
          </a:p>
          <a:p>
            <a:pPr>
              <a:lnSpc>
                <a:spcPct val="90000"/>
              </a:lnSpc>
            </a:pPr>
            <a:r>
              <a:rPr lang="en-GB" altLang="en-US" sz="2800"/>
              <a:t>He uses </a:t>
            </a:r>
            <a:r>
              <a:rPr lang="en-GB" altLang="en-US" sz="2800" b="1"/>
              <a:t>oxymorons </a:t>
            </a:r>
            <a:r>
              <a:rPr lang="en-GB" altLang="en-US" sz="2800"/>
              <a:t>to reflect the contradictory nature of it:</a:t>
            </a:r>
          </a:p>
          <a:p>
            <a:pPr>
              <a:lnSpc>
                <a:spcPct val="90000"/>
              </a:lnSpc>
              <a:buFontTx/>
              <a:buNone/>
            </a:pPr>
            <a:r>
              <a:rPr lang="en-GB" altLang="en-US" sz="2800"/>
              <a:t>			“</a:t>
            </a:r>
            <a:r>
              <a:rPr lang="en-GB" altLang="en-US" sz="2800" b="1" i="1"/>
              <a:t>O brawling love, o loving hate,</a:t>
            </a:r>
          </a:p>
          <a:p>
            <a:pPr>
              <a:lnSpc>
                <a:spcPct val="90000"/>
              </a:lnSpc>
              <a:buFontTx/>
              <a:buNone/>
            </a:pPr>
            <a:r>
              <a:rPr lang="en-GB" altLang="en-US" sz="2800" b="1" i="1"/>
              <a:t>			O anything of nothing first create!</a:t>
            </a:r>
          </a:p>
          <a:p>
            <a:pPr>
              <a:lnSpc>
                <a:spcPct val="90000"/>
              </a:lnSpc>
              <a:buFontTx/>
              <a:buNone/>
            </a:pPr>
            <a:r>
              <a:rPr lang="en-GB" altLang="en-US" sz="2800" b="1" i="1"/>
              <a:t>			O heavy lightness, serious vanity” (act 1, 			scene 1)</a:t>
            </a:r>
          </a:p>
          <a:p>
            <a:pPr>
              <a:lnSpc>
                <a:spcPct val="90000"/>
              </a:lnSpc>
            </a:pPr>
            <a:r>
              <a:rPr lang="en-GB" altLang="en-US" sz="2800"/>
              <a:t>This example from early in the play is before Romeo genuinely falls in love.  Interestingly, it is a true reflection of love as things turn out for him.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a:t>The Nature of Love</a:t>
            </a:r>
          </a:p>
        </p:txBody>
      </p:sp>
      <p:sp>
        <p:nvSpPr>
          <p:cNvPr id="19460" name="Rectangle 4"/>
          <p:cNvSpPr>
            <a:spLocks noGrp="1" noChangeArrowheads="1"/>
          </p:cNvSpPr>
          <p:nvPr>
            <p:ph type="body" sz="half" idx="1"/>
          </p:nvPr>
        </p:nvSpPr>
        <p:spPr/>
        <p:txBody>
          <a:bodyPr/>
          <a:lstStyle/>
          <a:p>
            <a:r>
              <a:rPr lang="en-GB" altLang="en-US" sz="2400"/>
              <a:t>Shakespeare also uses </a:t>
            </a:r>
            <a:r>
              <a:rPr lang="en-GB" altLang="en-US" sz="2400" b="1" u="sng"/>
              <a:t>poetic form</a:t>
            </a:r>
            <a:r>
              <a:rPr lang="en-GB" altLang="en-US" sz="2400" b="1"/>
              <a:t> to highlight the beauty and passion of the love</a:t>
            </a:r>
            <a:r>
              <a:rPr lang="en-GB" altLang="en-US" sz="2400"/>
              <a:t> Romeo and Juliet share.</a:t>
            </a:r>
          </a:p>
          <a:p>
            <a:r>
              <a:rPr lang="en-GB" altLang="en-US" sz="2400"/>
              <a:t>The couple share the lines of a sonnet when they first meet.</a:t>
            </a:r>
          </a:p>
          <a:p>
            <a:r>
              <a:rPr lang="en-GB" altLang="en-US" sz="2400"/>
              <a:t>A sonnet is a 14 line poem with an iambic pentameter meter and a specific rhyme scheme.</a:t>
            </a:r>
          </a:p>
          <a:p>
            <a:r>
              <a:rPr lang="en-GB" altLang="en-US" sz="2400"/>
              <a:t>Some of the imagery used is genuinely beautiful…</a:t>
            </a:r>
          </a:p>
        </p:txBody>
      </p:sp>
      <p:pic>
        <p:nvPicPr>
          <p:cNvPr id="19463" name="Picture 7" descr="sonnet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84313"/>
            <a:ext cx="4124325" cy="467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The Nature of Love</a:t>
            </a:r>
          </a:p>
        </p:txBody>
      </p:sp>
      <p:sp>
        <p:nvSpPr>
          <p:cNvPr id="21507" name="Rectangle 3"/>
          <p:cNvSpPr>
            <a:spLocks noGrp="1" noChangeArrowheads="1"/>
          </p:cNvSpPr>
          <p:nvPr>
            <p:ph type="body" idx="1"/>
          </p:nvPr>
        </p:nvSpPr>
        <p:spPr/>
        <p:txBody>
          <a:bodyPr/>
          <a:lstStyle/>
          <a:p>
            <a:r>
              <a:rPr lang="en-GB" altLang="en-US" b="1" i="1"/>
              <a:t>“Love is a smoke made with the fume of sighs:</a:t>
            </a:r>
          </a:p>
          <a:p>
            <a:pPr>
              <a:buFontTx/>
              <a:buNone/>
            </a:pPr>
            <a:r>
              <a:rPr lang="en-GB" altLang="en-US" b="1" i="1"/>
              <a:t>   Being purged, a fire sparkling in lovers’ eyes;</a:t>
            </a:r>
          </a:p>
          <a:p>
            <a:pPr>
              <a:buFontTx/>
              <a:buNone/>
            </a:pPr>
            <a:r>
              <a:rPr lang="en-GB" altLang="en-US" b="1" i="1"/>
              <a:t>   Being vexed, a sea nourished with loving tears.”</a:t>
            </a:r>
          </a:p>
          <a:p>
            <a:pPr>
              <a:buFontTx/>
              <a:buNone/>
            </a:pPr>
            <a:endParaRPr lang="en-GB" altLang="en-US" b="1" i="1"/>
          </a:p>
          <a:p>
            <a:r>
              <a:rPr lang="en-GB" altLang="en-US" b="1" i="1"/>
              <a:t>“This bud of love, by summer’s ripening breath,</a:t>
            </a:r>
          </a:p>
          <a:p>
            <a:pPr>
              <a:buFontTx/>
              <a:buNone/>
            </a:pPr>
            <a:r>
              <a:rPr lang="en-GB" altLang="en-US" b="1" i="1"/>
              <a:t>	May prove a beauteous flower when next we meet.”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a:t>The Nature of Love</a:t>
            </a:r>
          </a:p>
        </p:txBody>
      </p:sp>
      <p:sp>
        <p:nvSpPr>
          <p:cNvPr id="22533" name="Rectangle 5"/>
          <p:cNvSpPr>
            <a:spLocks noGrp="1" noChangeArrowheads="1"/>
          </p:cNvSpPr>
          <p:nvPr>
            <p:ph type="body" sz="half" idx="2"/>
          </p:nvPr>
        </p:nvSpPr>
        <p:spPr/>
        <p:txBody>
          <a:bodyPr/>
          <a:lstStyle/>
          <a:p>
            <a:r>
              <a:rPr lang="en-GB" altLang="en-US" sz="2400" b="1"/>
              <a:t>Being in love changes the characters too.</a:t>
            </a:r>
          </a:p>
          <a:p>
            <a:r>
              <a:rPr lang="en-GB" altLang="en-US" sz="2400"/>
              <a:t>At first, Romeo has “a soul of lead” that “stakes” him to the ground.</a:t>
            </a:r>
          </a:p>
          <a:p>
            <a:r>
              <a:rPr lang="en-GB" altLang="en-US" sz="2400"/>
              <a:t>This contrasts with the way he climbs over the Capulet wall after he meets Juliet:</a:t>
            </a:r>
          </a:p>
          <a:p>
            <a:pPr>
              <a:buFontTx/>
              <a:buNone/>
            </a:pPr>
            <a:endParaRPr lang="en-GB" altLang="en-US" sz="2400"/>
          </a:p>
          <a:p>
            <a:pPr>
              <a:buFontTx/>
              <a:buNone/>
            </a:pPr>
            <a:r>
              <a:rPr lang="en-GB" altLang="en-US" sz="2400"/>
              <a:t> “With love’s light wings did I o’erperch these walls”</a:t>
            </a:r>
          </a:p>
        </p:txBody>
      </p:sp>
      <p:pic>
        <p:nvPicPr>
          <p:cNvPr id="22535" name="Picture 7" descr="R&amp;J_balcony37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341438"/>
            <a:ext cx="3644900" cy="5265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a:t>The Nature of Love</a:t>
            </a:r>
          </a:p>
        </p:txBody>
      </p:sp>
      <p:sp>
        <p:nvSpPr>
          <p:cNvPr id="24579" name="Rectangle 3"/>
          <p:cNvSpPr>
            <a:spLocks noGrp="1" noChangeArrowheads="1"/>
          </p:cNvSpPr>
          <p:nvPr>
            <p:ph type="body" idx="1"/>
          </p:nvPr>
        </p:nvSpPr>
        <p:spPr>
          <a:xfrm>
            <a:off x="152400" y="1219200"/>
            <a:ext cx="8775700" cy="4775200"/>
          </a:xfrm>
        </p:spPr>
        <p:txBody>
          <a:bodyPr/>
          <a:lstStyle/>
          <a:p>
            <a:r>
              <a:rPr lang="en-GB" altLang="en-US"/>
              <a:t>Love causes the couple to act rashly, though, and their reaction to situations that keep them apart is, ultimately, to kill themselves.  In this respect, </a:t>
            </a:r>
            <a:r>
              <a:rPr lang="en-GB" altLang="en-US" b="1"/>
              <a:t>love provokes violence</a:t>
            </a:r>
            <a:r>
              <a:rPr lang="en-GB" altLang="en-US"/>
              <a:t>.  It </a:t>
            </a:r>
            <a:r>
              <a:rPr lang="en-GB" altLang="en-US" b="1"/>
              <a:t>heightens tensions and passions and leads people to do things rashly</a:t>
            </a:r>
            <a:r>
              <a:rPr lang="en-GB" altLang="en-US"/>
              <a:t>.</a:t>
            </a:r>
          </a:p>
          <a:p>
            <a:r>
              <a:rPr lang="en-GB" altLang="en-US"/>
              <a:t>In this sense, love is closely related to death.  This is no more clearly shown when Romeo first notices Juliet and Tybalt spies him.</a:t>
            </a:r>
          </a:p>
          <a:p>
            <a:pPr>
              <a:buFontTx/>
              <a:buNone/>
            </a:pPr>
            <a:endParaRPr lang="en-GB" altLang="en-US"/>
          </a:p>
          <a:p>
            <a:endParaRPr lang="en-GB" altLang="en-US"/>
          </a:p>
        </p:txBody>
      </p:sp>
    </p:spTree>
  </p:cSld>
  <p:clrMapOvr>
    <a:masterClrMapping/>
  </p:clrMapOvr>
</p:sld>
</file>

<file path=ppt/theme/theme1.xml><?xml version="1.0" encoding="utf-8"?>
<a:theme xmlns:a="http://schemas.openxmlformats.org/drawingml/2006/main" name="QUILL">
  <a:themeElements>
    <a:clrScheme name="QUILL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QUILL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QUILL</Template>
  <TotalTime>1110</TotalTime>
  <Words>2325</Words>
  <Application>Microsoft Office PowerPoint</Application>
  <PresentationFormat>On-screen Show (4:3)</PresentationFormat>
  <Paragraphs>261</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Times New Roman</vt:lpstr>
      <vt:lpstr>QUILL</vt:lpstr>
      <vt:lpstr>PowerPoint Presentation</vt:lpstr>
      <vt:lpstr>Romeo and Juliet as Tragedy</vt:lpstr>
      <vt:lpstr>Theme TOPICS</vt:lpstr>
      <vt:lpstr>The Nature of Love</vt:lpstr>
      <vt:lpstr>The Nature of Love</vt:lpstr>
      <vt:lpstr>The Nature of Love</vt:lpstr>
      <vt:lpstr>The Nature of Love</vt:lpstr>
      <vt:lpstr>The Nature of Love</vt:lpstr>
      <vt:lpstr>The Nature of Love</vt:lpstr>
      <vt:lpstr>The Nature of Love</vt:lpstr>
      <vt:lpstr>The Nature of Love</vt:lpstr>
      <vt:lpstr>Individual Vs Society</vt:lpstr>
      <vt:lpstr>Individual Vs Society</vt:lpstr>
      <vt:lpstr>Individual Vs Society (Honour)</vt:lpstr>
      <vt:lpstr>Individual Vs Society (Honour)</vt:lpstr>
      <vt:lpstr>Individual Vs Society (Patriarch Power)</vt:lpstr>
      <vt:lpstr>Individual Vs Society (Patriarch Power)</vt:lpstr>
      <vt:lpstr>Individual Vs Society - Religion</vt:lpstr>
      <vt:lpstr>Individual Vs Society - Religion</vt:lpstr>
      <vt:lpstr>Individual Vs Society - Law</vt:lpstr>
      <vt:lpstr>The Inevitability of fate</vt:lpstr>
      <vt:lpstr>The Inevitability of fate</vt:lpstr>
      <vt:lpstr>The Inevitability of Fate</vt:lpstr>
      <vt:lpstr>The Inevitability of Fate</vt:lpstr>
      <vt:lpstr>The Inevitability of Fate</vt:lpstr>
      <vt:lpstr>The Inevitability of Fate</vt:lpstr>
      <vt:lpstr>The Inevitability of Fate</vt:lpstr>
      <vt:lpstr>Youth Vs Age</vt:lpstr>
      <vt:lpstr>Youth Vs Age</vt:lpstr>
      <vt:lpstr>Youth Vs Age</vt:lpstr>
      <vt:lpstr>Youth Vs Age</vt:lpstr>
      <vt:lpstr>Language in Romeo and Juliet</vt:lpstr>
      <vt:lpstr>Language in Romeo and Juliet</vt:lpstr>
      <vt:lpstr>Language in Romeo and Juliet</vt:lpstr>
      <vt:lpstr>Language in Romeo and Juliet</vt:lpstr>
      <vt:lpstr>Language in Romeo and Juliet</vt:lpstr>
      <vt:lpstr>Motifs – Light and Dark</vt:lpstr>
      <vt:lpstr>Motifs – Light and dark</vt:lpstr>
      <vt:lpstr>Motifs – Light and Dark</vt:lpstr>
      <vt:lpstr>Motifs – Light and Dark</vt:lpstr>
      <vt:lpstr>Motifs – Light and Dark</vt:lpstr>
      <vt:lpstr>Motifs - Dreams</vt:lpstr>
      <vt:lpstr>Motifs - Dreams</vt:lpstr>
      <vt:lpstr>Dramatic Irony</vt:lpstr>
      <vt:lpstr>Dramatic Irony</vt:lpstr>
    </vt:vector>
  </TitlesOfParts>
  <Company>Midlothian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and Juliet</dc:title>
  <dc:creator>Education</dc:creator>
  <cp:lastModifiedBy>Wilson, Stephen</cp:lastModifiedBy>
  <cp:revision>20</cp:revision>
  <dcterms:created xsi:type="dcterms:W3CDTF">2009-03-27T09:50:38Z</dcterms:created>
  <dcterms:modified xsi:type="dcterms:W3CDTF">2016-12-06T13:30:56Z</dcterms:modified>
</cp:coreProperties>
</file>