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8" r:id="rId5"/>
    <p:sldId id="256" r:id="rId6"/>
    <p:sldId id="259" r:id="rId7"/>
    <p:sldId id="260" r:id="rId8"/>
    <p:sldId id="267" r:id="rId9"/>
    <p:sldId id="268" r:id="rId10"/>
    <p:sldId id="279" r:id="rId11"/>
    <p:sldId id="264" r:id="rId12"/>
    <p:sldId id="265" r:id="rId13"/>
    <p:sldId id="266" r:id="rId14"/>
    <p:sldId id="261" r:id="rId15"/>
    <p:sldId id="277" r:id="rId16"/>
    <p:sldId id="278" r:id="rId17"/>
    <p:sldId id="257"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177" autoAdjust="0"/>
  </p:normalViewPr>
  <p:slideViewPr>
    <p:cSldViewPr>
      <p:cViewPr varScale="1">
        <p:scale>
          <a:sx n="68" d="100"/>
          <a:sy n="68" d="100"/>
        </p:scale>
        <p:origin x="163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16388"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CC65ABBF-6CE2-4525-9AA4-C2646F8C1073}" type="slidenum">
              <a:rPr lang="en-US" altLang="en-US"/>
              <a:pPr/>
              <a:t>‹#›</a:t>
            </a:fld>
            <a:endParaRPr lang="en-US" altLang="en-US"/>
          </a:p>
        </p:txBody>
      </p:sp>
    </p:spTree>
    <p:extLst>
      <p:ext uri="{BB962C8B-B14F-4D97-AF65-F5344CB8AC3E}">
        <p14:creationId xmlns:p14="http://schemas.microsoft.com/office/powerpoint/2010/main" val="1986595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i="1" smtClean="0">
                <a:solidFill>
                  <a:schemeClr val="bg1"/>
                </a:solidFill>
                <a:latin typeface="Times New Roman" panose="02020603050405020304" pitchFamily="18" charset="0"/>
                <a:cs typeface="Times New Roman" panose="02020603050405020304" pitchFamily="18" charset="0"/>
              </a:rPr>
              <a:t>The Mysteries of Udolpho</a:t>
            </a:r>
            <a:endParaRPr lang="en-US" altLang="en-US" smtClean="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12DB8FD-52A3-4DFE-9D0F-ABD0451425D6}" type="slidenum">
              <a:rPr lang="en-US" altLang="en-US"/>
              <a:pPr eaLnBrk="1" hangingPunct="1">
                <a:spcBef>
                  <a:spcPct val="0"/>
                </a:spcBef>
              </a:pPr>
              <a:t>3</a:t>
            </a:fld>
            <a:endParaRPr lang="en-US" altLang="en-US"/>
          </a:p>
        </p:txBody>
      </p:sp>
    </p:spTree>
    <p:extLst>
      <p:ext uri="{BB962C8B-B14F-4D97-AF65-F5344CB8AC3E}">
        <p14:creationId xmlns:p14="http://schemas.microsoft.com/office/powerpoint/2010/main" val="491007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5ABFF8B-CD59-49F9-90C5-B8D1D058B75B}" type="slidenum">
              <a:rPr lang="en-US" altLang="en-US"/>
              <a:pPr eaLnBrk="1" hangingPunct="1">
                <a:spcBef>
                  <a:spcPct val="0"/>
                </a:spcBef>
              </a:pPr>
              <a:t>8</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solidFill>
                  <a:schemeClr val="bg1"/>
                </a:solidFill>
                <a:latin typeface="Arial" panose="020B0604020202020204" pitchFamily="34" charset="0"/>
              </a:rPr>
              <a:t>Likewise, </a:t>
            </a:r>
            <a:r>
              <a:rPr lang="en-US" altLang="en-US" i="1" smtClean="0">
                <a:solidFill>
                  <a:schemeClr val="bg1"/>
                </a:solidFill>
                <a:latin typeface="Arial" panose="020B0604020202020204" pitchFamily="34" charset="0"/>
              </a:rPr>
              <a:t>Dracula</a:t>
            </a:r>
            <a:r>
              <a:rPr lang="en-US" altLang="en-US" smtClean="0">
                <a:solidFill>
                  <a:schemeClr val="bg1"/>
                </a:solidFill>
                <a:latin typeface="Arial" panose="020B0604020202020204" pitchFamily="34" charset="0"/>
              </a:rPr>
              <a:t> is set in Transylvania, a region in Romania near the Hungarian border. </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8776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EA598FD-0BCD-4C50-A153-1ADBF0EAD061}" type="slidenum">
              <a:rPr lang="en-US" altLang="en-US"/>
              <a:pPr eaLnBrk="1" hangingPunct="1">
                <a:spcBef>
                  <a:spcPct val="0"/>
                </a:spcBef>
              </a:pPr>
              <a:t>10</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solidFill>
                  <a:schemeClr val="bg1"/>
                </a:solidFill>
                <a:latin typeface="Arial" panose="020B0604020202020204" pitchFamily="34" charset="0"/>
              </a:rPr>
              <a:t>Dracula lives as both a normal person and as the undead, moving easily between both worlds to accomplish his aims. </a:t>
            </a:r>
          </a:p>
          <a:p>
            <a:pPr eaLnBrk="1" hangingPunct="1"/>
            <a:r>
              <a:rPr lang="en-US" altLang="en-US" smtClean="0">
                <a:solidFill>
                  <a:schemeClr val="bg1"/>
                </a:solidFill>
                <a:latin typeface="Arial" panose="020B0604020202020204" pitchFamily="34" charset="0"/>
              </a:rPr>
              <a:t>Thus, Mary Shelley combines several ingredients to create a memorable novel in the Gothic tradition.</a:t>
            </a:r>
          </a:p>
          <a:p>
            <a:pPr eaLnBrk="1" hangingPunct="1"/>
            <a:endParaRPr lang="en-US" altLang="en-US"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862674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AF28994-8E3C-416A-930A-6B8D6680370A}" type="slidenum">
              <a:rPr lang="en-US" altLang="en-US"/>
              <a:pPr eaLnBrk="1" hangingPunct="1">
                <a:spcBef>
                  <a:spcPct val="0"/>
                </a:spcBef>
              </a:pPr>
              <a:t>12</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300" i="1" u="sng" smtClean="0">
                <a:solidFill>
                  <a:schemeClr val="bg1"/>
                </a:solidFill>
                <a:latin typeface="Arial" panose="020B0604020202020204" pitchFamily="34" charset="0"/>
              </a:rPr>
              <a:t>The Modern Prometheus</a:t>
            </a:r>
            <a:r>
              <a:rPr lang="en-US" altLang="en-US" sz="1300" u="sng" smtClean="0">
                <a:solidFill>
                  <a:schemeClr val="bg1"/>
                </a:solidFill>
                <a:latin typeface="Arial" panose="020B0604020202020204" pitchFamily="34" charset="0"/>
              </a:rPr>
              <a:t> is the novel's subtitle</a:t>
            </a:r>
            <a:r>
              <a:rPr lang="en-US" altLang="en-US" sz="1300" smtClean="0">
                <a:solidFill>
                  <a:schemeClr val="bg1"/>
                </a:solidFill>
                <a:latin typeface="Arial" panose="020B0604020202020204" pitchFamily="34" charset="0"/>
              </a:rPr>
              <a:t> (though some modern publishings of the work now drop the subtitle, mentioning it only in an introduction). Prometheus, in some versions of Greek mythology, was the Titan who created mankind, and Victor's work by creating man by new means obviously reflects that creative work. </a:t>
            </a:r>
          </a:p>
          <a:p>
            <a:pPr eaLnBrk="1" hangingPunct="1"/>
            <a:r>
              <a:rPr lang="en-US" altLang="en-US" sz="1300" smtClean="0">
                <a:solidFill>
                  <a:schemeClr val="bg1"/>
                </a:solidFill>
                <a:latin typeface="Arial" panose="020B0604020202020204" pitchFamily="34" charset="0"/>
              </a:rPr>
              <a:t>More widely known is that Prometheus was the bringer of fire who took fire from the gods and gave it to man. Zeus then punished Prometheus by fixing him to a rock where each day a predatory bird came to devour his liver.</a:t>
            </a:r>
          </a:p>
          <a:p>
            <a:pPr eaLnBrk="1" hangingPunct="1"/>
            <a:r>
              <a:rPr lang="en-US" altLang="en-US" sz="1300" smtClean="0">
                <a:solidFill>
                  <a:schemeClr val="bg1"/>
                </a:solidFill>
                <a:latin typeface="Arial" panose="020B0604020202020204" pitchFamily="34" charset="0"/>
              </a:rPr>
              <a:t>Prometheus was also a myth told in Latin but was a very different story. In this version Prometheus makes man from clay and water, again a very relevant theme to Frankenstein as Victor rebels against the laws of nature and as a result is punished by his creation.</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50996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3D920D1-19D5-4E09-9DBF-8921521D2CC6}" type="slidenum">
              <a:rPr lang="en-US" altLang="en-US"/>
              <a:pPr/>
              <a:t>‹#›</a:t>
            </a:fld>
            <a:endParaRPr lang="en-US" altLang="en-US"/>
          </a:p>
        </p:txBody>
      </p:sp>
    </p:spTree>
    <p:extLst>
      <p:ext uri="{BB962C8B-B14F-4D97-AF65-F5344CB8AC3E}">
        <p14:creationId xmlns:p14="http://schemas.microsoft.com/office/powerpoint/2010/main" val="3476806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B85ACA0-38CF-48B8-BF67-CCE71B9BC0A8}" type="slidenum">
              <a:rPr lang="en-US" altLang="en-US"/>
              <a:pPr/>
              <a:t>‹#›</a:t>
            </a:fld>
            <a:endParaRPr lang="en-US" altLang="en-US"/>
          </a:p>
        </p:txBody>
      </p:sp>
    </p:spTree>
    <p:extLst>
      <p:ext uri="{BB962C8B-B14F-4D97-AF65-F5344CB8AC3E}">
        <p14:creationId xmlns:p14="http://schemas.microsoft.com/office/powerpoint/2010/main" val="2280317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1C88BDB-54D4-4CD6-A57E-1071A9D5C212}" type="slidenum">
              <a:rPr lang="en-US" altLang="en-US"/>
              <a:pPr/>
              <a:t>‹#›</a:t>
            </a:fld>
            <a:endParaRPr lang="en-US" altLang="en-US"/>
          </a:p>
        </p:txBody>
      </p:sp>
    </p:spTree>
    <p:extLst>
      <p:ext uri="{BB962C8B-B14F-4D97-AF65-F5344CB8AC3E}">
        <p14:creationId xmlns:p14="http://schemas.microsoft.com/office/powerpoint/2010/main" val="141942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294200C-15D0-4287-9287-88E24315B117}" type="slidenum">
              <a:rPr lang="en-US" altLang="en-US"/>
              <a:pPr/>
              <a:t>‹#›</a:t>
            </a:fld>
            <a:endParaRPr lang="en-US" altLang="en-US"/>
          </a:p>
        </p:txBody>
      </p:sp>
    </p:spTree>
    <p:extLst>
      <p:ext uri="{BB962C8B-B14F-4D97-AF65-F5344CB8AC3E}">
        <p14:creationId xmlns:p14="http://schemas.microsoft.com/office/powerpoint/2010/main" val="1245484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D941AC-A731-4474-940E-52D9EEA13EB5}" type="slidenum">
              <a:rPr lang="en-US" altLang="en-US"/>
              <a:pPr/>
              <a:t>‹#›</a:t>
            </a:fld>
            <a:endParaRPr lang="en-US" altLang="en-US"/>
          </a:p>
        </p:txBody>
      </p:sp>
    </p:spTree>
    <p:extLst>
      <p:ext uri="{BB962C8B-B14F-4D97-AF65-F5344CB8AC3E}">
        <p14:creationId xmlns:p14="http://schemas.microsoft.com/office/powerpoint/2010/main" val="204425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2BB0310-FD88-4123-83E5-494ECC49FA48}" type="slidenum">
              <a:rPr lang="en-US" altLang="en-US"/>
              <a:pPr/>
              <a:t>‹#›</a:t>
            </a:fld>
            <a:endParaRPr lang="en-US" altLang="en-US"/>
          </a:p>
        </p:txBody>
      </p:sp>
    </p:spTree>
    <p:extLst>
      <p:ext uri="{BB962C8B-B14F-4D97-AF65-F5344CB8AC3E}">
        <p14:creationId xmlns:p14="http://schemas.microsoft.com/office/powerpoint/2010/main" val="350369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EFC7F31-3CD5-4B53-8526-369697FCA565}" type="slidenum">
              <a:rPr lang="en-US" altLang="en-US"/>
              <a:pPr/>
              <a:t>‹#›</a:t>
            </a:fld>
            <a:endParaRPr lang="en-US" altLang="en-US"/>
          </a:p>
        </p:txBody>
      </p:sp>
    </p:spTree>
    <p:extLst>
      <p:ext uri="{BB962C8B-B14F-4D97-AF65-F5344CB8AC3E}">
        <p14:creationId xmlns:p14="http://schemas.microsoft.com/office/powerpoint/2010/main" val="285689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18D84BC-7A07-47CB-8FBE-A5FAE0F3A43B}" type="slidenum">
              <a:rPr lang="en-US" altLang="en-US"/>
              <a:pPr/>
              <a:t>‹#›</a:t>
            </a:fld>
            <a:endParaRPr lang="en-US" altLang="en-US"/>
          </a:p>
        </p:txBody>
      </p:sp>
    </p:spTree>
    <p:extLst>
      <p:ext uri="{BB962C8B-B14F-4D97-AF65-F5344CB8AC3E}">
        <p14:creationId xmlns:p14="http://schemas.microsoft.com/office/powerpoint/2010/main" val="2054823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70DA99F-89B1-498C-91B7-89D8A6D90BF8}" type="slidenum">
              <a:rPr lang="en-US" altLang="en-US"/>
              <a:pPr/>
              <a:t>‹#›</a:t>
            </a:fld>
            <a:endParaRPr lang="en-US" altLang="en-US"/>
          </a:p>
        </p:txBody>
      </p:sp>
    </p:spTree>
    <p:extLst>
      <p:ext uri="{BB962C8B-B14F-4D97-AF65-F5344CB8AC3E}">
        <p14:creationId xmlns:p14="http://schemas.microsoft.com/office/powerpoint/2010/main" val="107081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20E05E3-6B9E-4F92-9BCC-183D7C8D2B5F}" type="slidenum">
              <a:rPr lang="en-US" altLang="en-US"/>
              <a:pPr/>
              <a:t>‹#›</a:t>
            </a:fld>
            <a:endParaRPr lang="en-US" altLang="en-US"/>
          </a:p>
        </p:txBody>
      </p:sp>
    </p:spTree>
    <p:extLst>
      <p:ext uri="{BB962C8B-B14F-4D97-AF65-F5344CB8AC3E}">
        <p14:creationId xmlns:p14="http://schemas.microsoft.com/office/powerpoint/2010/main" val="3858430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2A31CB9-9DAE-42B9-A13F-7C6040CA7138}" type="slidenum">
              <a:rPr lang="en-US" altLang="en-US"/>
              <a:pPr/>
              <a:t>‹#›</a:t>
            </a:fld>
            <a:endParaRPr lang="en-US" altLang="en-US"/>
          </a:p>
        </p:txBody>
      </p:sp>
    </p:spTree>
    <p:extLst>
      <p:ext uri="{BB962C8B-B14F-4D97-AF65-F5344CB8AC3E}">
        <p14:creationId xmlns:p14="http://schemas.microsoft.com/office/powerpoint/2010/main" val="92573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DF44CBA-7800-49A9-8D1B-2624A678A57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p:txBody>
          <a:bodyPr/>
          <a:lstStyle/>
          <a:p>
            <a:pPr eaLnBrk="1" hangingPunct="1"/>
            <a:r>
              <a:rPr lang="en-US" altLang="en-US" smtClean="0">
                <a:solidFill>
                  <a:schemeClr val="bg1"/>
                </a:solidFill>
                <a:latin typeface="Gothikka" pitchFamily="34" charset="0"/>
              </a:rPr>
              <a:t>The Gothic Novel &amp; </a:t>
            </a:r>
            <a:r>
              <a:rPr lang="en-US" altLang="en-US" i="1" smtClean="0">
                <a:solidFill>
                  <a:schemeClr val="bg1"/>
                </a:solidFill>
              </a:rPr>
              <a:t>Frankenstein</a:t>
            </a:r>
          </a:p>
        </p:txBody>
      </p:sp>
      <p:sp>
        <p:nvSpPr>
          <p:cNvPr id="2051" name="Rectangle 5"/>
          <p:cNvSpPr>
            <a:spLocks noGrp="1" noChangeArrowheads="1"/>
          </p:cNvSpPr>
          <p:nvPr>
            <p:ph type="subTitle" idx="1"/>
          </p:nvPr>
        </p:nvSpPr>
        <p:spPr>
          <a:xfrm>
            <a:off x="3352800" y="4648200"/>
            <a:ext cx="4419600" cy="990600"/>
          </a:xfrm>
        </p:spPr>
        <p:txBody>
          <a:bodyPr/>
          <a:lstStyle/>
          <a:p>
            <a:pPr eaLnBrk="1" hangingPunct="1">
              <a:lnSpc>
                <a:spcPct val="90000"/>
              </a:lnSpc>
            </a:pPr>
            <a:r>
              <a:rPr lang="en-US" altLang="en-US" b="1" smtClean="0">
                <a:solidFill>
                  <a:schemeClr val="bg1"/>
                </a:solidFill>
                <a:latin typeface="Century Gothic" panose="020B0502020202020204"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868362"/>
          </a:xfrm>
        </p:spPr>
        <p:txBody>
          <a:bodyPr/>
          <a:lstStyle/>
          <a:p>
            <a:pPr eaLnBrk="1" hangingPunct="1"/>
            <a:r>
              <a:rPr lang="en-US" altLang="en-US" smtClean="0">
                <a:solidFill>
                  <a:schemeClr val="bg1"/>
                </a:solidFill>
              </a:rPr>
              <a:t>Gothic Traits in </a:t>
            </a:r>
            <a:r>
              <a:rPr lang="en-US" altLang="en-US" i="1" smtClean="0">
                <a:solidFill>
                  <a:schemeClr val="bg1"/>
                </a:solidFill>
              </a:rPr>
              <a:t>Frankenstein</a:t>
            </a:r>
          </a:p>
        </p:txBody>
      </p:sp>
      <p:sp>
        <p:nvSpPr>
          <p:cNvPr id="11267" name="Rectangle 3"/>
          <p:cNvSpPr>
            <a:spLocks noGrp="1" noChangeArrowheads="1"/>
          </p:cNvSpPr>
          <p:nvPr>
            <p:ph type="body" idx="1"/>
          </p:nvPr>
        </p:nvSpPr>
        <p:spPr>
          <a:xfrm>
            <a:off x="457200" y="1295400"/>
            <a:ext cx="8229600" cy="5257800"/>
          </a:xfrm>
        </p:spPr>
        <p:txBody>
          <a:bodyPr/>
          <a:lstStyle/>
          <a:p>
            <a:pPr eaLnBrk="1" hangingPunct="1"/>
            <a:r>
              <a:rPr lang="en-US" altLang="en-US" smtClean="0">
                <a:solidFill>
                  <a:schemeClr val="bg1"/>
                </a:solidFill>
              </a:rPr>
              <a:t>In the Gothic novel, the characters seem to bridge the mortal world and the supernatural world. </a:t>
            </a:r>
          </a:p>
          <a:p>
            <a:pPr eaLnBrk="1" hangingPunct="1"/>
            <a:r>
              <a:rPr lang="en-US" altLang="en-US" smtClean="0">
                <a:solidFill>
                  <a:schemeClr val="bg1"/>
                </a:solidFill>
              </a:rPr>
              <a:t>Frankenstein’s monster seems to have some sort of communication between himself and his creator, because the monster appears wherever Victor goes. </a:t>
            </a:r>
          </a:p>
          <a:p>
            <a:pPr eaLnBrk="1" hangingPunct="1"/>
            <a:r>
              <a:rPr lang="en-US" altLang="en-US" smtClean="0">
                <a:solidFill>
                  <a:schemeClr val="bg1"/>
                </a:solidFill>
              </a:rPr>
              <a:t>The monster also moves with amazing superhuman speed </a:t>
            </a:r>
            <a:r>
              <a:rPr lang="en-US" altLang="en-US" smtClean="0"/>
              <a:t>with Victor matching him in the chase towards the North Pole.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solidFill>
                  <a:schemeClr val="bg1"/>
                </a:solidFill>
              </a:rPr>
              <a:t>Mary Shelley</a:t>
            </a:r>
          </a:p>
        </p:txBody>
      </p:sp>
      <p:sp>
        <p:nvSpPr>
          <p:cNvPr id="12291" name="Rectangle 3"/>
          <p:cNvSpPr>
            <a:spLocks noGrp="1" noChangeArrowheads="1"/>
          </p:cNvSpPr>
          <p:nvPr>
            <p:ph type="body" idx="1"/>
          </p:nvPr>
        </p:nvSpPr>
        <p:spPr/>
        <p:txBody>
          <a:bodyPr/>
          <a:lstStyle/>
          <a:p>
            <a:pPr eaLnBrk="1" hangingPunct="1">
              <a:lnSpc>
                <a:spcPct val="105000"/>
              </a:lnSpc>
            </a:pPr>
            <a:r>
              <a:rPr lang="en-US" altLang="en-US" smtClean="0">
                <a:solidFill>
                  <a:schemeClr val="bg1"/>
                </a:solidFill>
              </a:rPr>
              <a:t>Shelley had incorporated a number of different sources into her work, not the least of which was the Promethean myth from Ovid. </a:t>
            </a:r>
          </a:p>
          <a:p>
            <a:pPr eaLnBrk="1" hangingPunct="1">
              <a:lnSpc>
                <a:spcPct val="105000"/>
              </a:lnSpc>
            </a:pPr>
            <a:r>
              <a:rPr lang="en-US" altLang="en-US" smtClean="0">
                <a:solidFill>
                  <a:schemeClr val="bg1"/>
                </a:solidFill>
              </a:rPr>
              <a:t>The influence of John Milton’s </a:t>
            </a:r>
            <a:r>
              <a:rPr lang="en-US" altLang="en-US" i="1" smtClean="0">
                <a:solidFill>
                  <a:schemeClr val="bg1"/>
                </a:solidFill>
              </a:rPr>
              <a:t>Paradise Lost</a:t>
            </a:r>
            <a:r>
              <a:rPr lang="en-US" altLang="en-US" smtClean="0">
                <a:solidFill>
                  <a:schemeClr val="bg1"/>
                </a:solidFill>
              </a:rPr>
              <a:t>, the book the 'creature' finds in the cabin, is also clearly evident within the novel.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b="1" smtClean="0">
                <a:solidFill>
                  <a:schemeClr val="bg1"/>
                </a:solidFill>
              </a:rPr>
              <a:t>“The Modern Prometheus"</a:t>
            </a:r>
          </a:p>
        </p:txBody>
      </p:sp>
      <p:sp>
        <p:nvSpPr>
          <p:cNvPr id="13315" name="Rectangle 3"/>
          <p:cNvSpPr>
            <a:spLocks noGrp="1" noChangeArrowheads="1"/>
          </p:cNvSpPr>
          <p:nvPr>
            <p:ph type="body" idx="1"/>
          </p:nvPr>
        </p:nvSpPr>
        <p:spPr>
          <a:xfrm>
            <a:off x="457200" y="1143000"/>
            <a:ext cx="8229600" cy="5334000"/>
          </a:xfrm>
        </p:spPr>
        <p:txBody>
          <a:bodyPr/>
          <a:lstStyle/>
          <a:p>
            <a:pPr eaLnBrk="1" hangingPunct="1">
              <a:spcBef>
                <a:spcPct val="30000"/>
              </a:spcBef>
            </a:pPr>
            <a:endParaRPr lang="en-US" altLang="en-US" sz="2100" b="1" smtClean="0">
              <a:solidFill>
                <a:schemeClr val="bg1"/>
              </a:solidFill>
            </a:endParaRPr>
          </a:p>
          <a:p>
            <a:pPr eaLnBrk="1" hangingPunct="1">
              <a:spcBef>
                <a:spcPct val="30000"/>
              </a:spcBef>
            </a:pPr>
            <a:r>
              <a:rPr lang="en-US" altLang="en-US" sz="2100" smtClean="0">
                <a:solidFill>
                  <a:schemeClr val="bg1"/>
                </a:solidFill>
              </a:rPr>
              <a:t>The novel's subtitle </a:t>
            </a:r>
          </a:p>
          <a:p>
            <a:pPr eaLnBrk="1" hangingPunct="1">
              <a:spcBef>
                <a:spcPct val="30000"/>
              </a:spcBef>
            </a:pPr>
            <a:r>
              <a:rPr lang="en-US" altLang="en-US" sz="2100" smtClean="0">
                <a:solidFill>
                  <a:schemeClr val="bg1"/>
                </a:solidFill>
              </a:rPr>
              <a:t>Prometheus, in some versions of Greek mythology, was the Titan who created mankind, and Victor's work by creating man by new means obviously reflects that creative work.  More widely known is that Prometheus was the bringer of fire who took fire from the gods and gave it to man. Zeus then punished Prometheus by fixing him to a rock where each day a predatory bird came to devour his liver.</a:t>
            </a:r>
          </a:p>
          <a:p>
            <a:pPr eaLnBrk="1" hangingPunct="1">
              <a:spcBef>
                <a:spcPct val="30000"/>
              </a:spcBef>
            </a:pPr>
            <a:r>
              <a:rPr lang="en-US" altLang="en-US" sz="2100" smtClean="0">
                <a:solidFill>
                  <a:schemeClr val="bg1"/>
                </a:solidFill>
              </a:rPr>
              <a:t>Prometheus was also a myth told in Latin but was a very different story. In this version Prometheus makes man from clay and water, again a very relevant theme to Frankenstein as Victor rebels against the laws of nature and as a result is punished by his creation.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b="1" smtClean="0">
                <a:solidFill>
                  <a:schemeClr val="bg1"/>
                </a:solidFill>
              </a:rPr>
              <a:t>“The Modern Prometheus"</a:t>
            </a:r>
          </a:p>
        </p:txBody>
      </p:sp>
      <p:sp>
        <p:nvSpPr>
          <p:cNvPr id="14339" name="Rectangle 3"/>
          <p:cNvSpPr>
            <a:spLocks noGrp="1" noChangeArrowheads="1"/>
          </p:cNvSpPr>
          <p:nvPr>
            <p:ph type="body" idx="1"/>
          </p:nvPr>
        </p:nvSpPr>
        <p:spPr>
          <a:xfrm>
            <a:off x="228600" y="838200"/>
            <a:ext cx="8686800" cy="5791200"/>
          </a:xfrm>
        </p:spPr>
        <p:txBody>
          <a:bodyPr/>
          <a:lstStyle/>
          <a:p>
            <a:pPr eaLnBrk="1" hangingPunct="1">
              <a:lnSpc>
                <a:spcPct val="105000"/>
              </a:lnSpc>
              <a:spcBef>
                <a:spcPct val="10000"/>
              </a:spcBef>
              <a:spcAft>
                <a:spcPct val="10000"/>
              </a:spcAft>
            </a:pPr>
            <a:endParaRPr lang="en-US" altLang="en-US" sz="2400" b="1" smtClean="0">
              <a:solidFill>
                <a:schemeClr val="bg1"/>
              </a:solidFill>
            </a:endParaRPr>
          </a:p>
          <a:p>
            <a:pPr eaLnBrk="1" hangingPunct="1">
              <a:lnSpc>
                <a:spcPct val="105000"/>
              </a:lnSpc>
              <a:spcBef>
                <a:spcPct val="10000"/>
              </a:spcBef>
              <a:spcAft>
                <a:spcPct val="10000"/>
              </a:spcAft>
            </a:pPr>
            <a:r>
              <a:rPr lang="en-US" altLang="en-US" sz="2400" smtClean="0">
                <a:solidFill>
                  <a:schemeClr val="bg1"/>
                </a:solidFill>
              </a:rPr>
              <a:t>Prometheus' relation to the novel can be interpreted in a number of ways. </a:t>
            </a:r>
          </a:p>
          <a:p>
            <a:pPr eaLnBrk="1" hangingPunct="1">
              <a:lnSpc>
                <a:spcPct val="105000"/>
              </a:lnSpc>
              <a:spcBef>
                <a:spcPct val="10000"/>
              </a:spcBef>
              <a:spcAft>
                <a:spcPct val="10000"/>
              </a:spcAft>
            </a:pPr>
            <a:r>
              <a:rPr lang="en-US" altLang="en-US" sz="2400" smtClean="0">
                <a:solidFill>
                  <a:schemeClr val="bg1"/>
                </a:solidFill>
              </a:rPr>
              <a:t>For Romance era artists in general, Prometheus' gift to man compared with the two great utopian promises of the 18th century: the Industrial Revolution and the French Revolution, containing both great promise and potentially unknown horrors.</a:t>
            </a:r>
          </a:p>
          <a:p>
            <a:pPr eaLnBrk="1" hangingPunct="1">
              <a:lnSpc>
                <a:spcPct val="105000"/>
              </a:lnSpc>
              <a:spcBef>
                <a:spcPct val="10000"/>
              </a:spcBef>
              <a:spcAft>
                <a:spcPct val="10000"/>
              </a:spcAft>
            </a:pPr>
            <a:r>
              <a:rPr lang="en-US" altLang="en-US" sz="2400" smtClean="0">
                <a:solidFill>
                  <a:schemeClr val="bg1"/>
                </a:solidFill>
              </a:rPr>
              <a:t>Byron was particularly attached to the play </a:t>
            </a:r>
            <a:r>
              <a:rPr lang="en-US" altLang="en-US" sz="2400" i="1" smtClean="0">
                <a:solidFill>
                  <a:schemeClr val="bg1"/>
                </a:solidFill>
              </a:rPr>
              <a:t>Prometheus Bound</a:t>
            </a:r>
            <a:r>
              <a:rPr lang="en-US" altLang="en-US" sz="2400" smtClean="0">
                <a:solidFill>
                  <a:schemeClr val="bg1"/>
                </a:solidFill>
              </a:rPr>
              <a:t> by Aeschylus, and Percy Shelley would soon write </a:t>
            </a:r>
            <a:r>
              <a:rPr lang="en-US" altLang="en-US" sz="2400" i="1" smtClean="0">
                <a:solidFill>
                  <a:schemeClr val="bg1"/>
                </a:solidFill>
              </a:rPr>
              <a:t>Prometheus Unbound</a:t>
            </a:r>
            <a:r>
              <a:rPr lang="en-US" altLang="en-US" sz="2400" smtClean="0">
                <a:solidFill>
                  <a:schemeClr val="bg1"/>
                </a:solidFill>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2800" smtClean="0">
                <a:solidFill>
                  <a:schemeClr val="bg1"/>
                </a:solidFill>
              </a:rPr>
              <a:t>What else is going on in literature, besides Romanticism and The Gothic Novel?</a:t>
            </a:r>
          </a:p>
        </p:txBody>
      </p:sp>
      <p:sp>
        <p:nvSpPr>
          <p:cNvPr id="15363" name="Rectangle 3"/>
          <p:cNvSpPr>
            <a:spLocks noGrp="1" noChangeArrowheads="1"/>
          </p:cNvSpPr>
          <p:nvPr>
            <p:ph type="body" idx="1"/>
          </p:nvPr>
        </p:nvSpPr>
        <p:spPr>
          <a:xfrm>
            <a:off x="457200" y="1600200"/>
            <a:ext cx="8382000" cy="5029200"/>
          </a:xfrm>
        </p:spPr>
        <p:txBody>
          <a:bodyPr/>
          <a:lstStyle/>
          <a:p>
            <a:pPr eaLnBrk="1" hangingPunct="1"/>
            <a:r>
              <a:rPr lang="en-US" altLang="zh-CN" smtClean="0">
                <a:solidFill>
                  <a:schemeClr val="bg1"/>
                </a:solidFill>
                <a:ea typeface="宋体" panose="02010600030101010101" pitchFamily="2" charset="-122"/>
              </a:rPr>
              <a:t>Jane Austen, the first great nineteenth-century novelist, was, in some sense the last great eighteenth-century novelist: ironic, comic, promoting the values of reason and restraint.</a:t>
            </a:r>
          </a:p>
          <a:p>
            <a:pPr eaLnBrk="1" hangingPunct="1"/>
            <a:r>
              <a:rPr lang="en-US" altLang="zh-CN" smtClean="0">
                <a:solidFill>
                  <a:schemeClr val="bg1"/>
                </a:solidFill>
                <a:ea typeface="宋体" panose="02010600030101010101" pitchFamily="2" charset="-122"/>
              </a:rPr>
              <a:t>1818, a year after Austen’s death, saw the (anonymous) publication of </a:t>
            </a:r>
            <a:r>
              <a:rPr lang="en-US" altLang="zh-CN" i="1" smtClean="0">
                <a:solidFill>
                  <a:schemeClr val="bg1"/>
                </a:solidFill>
                <a:ea typeface="宋体" panose="02010600030101010101" pitchFamily="2" charset="-122"/>
              </a:rPr>
              <a:t>Frankenstein</a:t>
            </a:r>
            <a:r>
              <a:rPr lang="en-US" altLang="zh-CN" smtClean="0">
                <a:solidFill>
                  <a:schemeClr val="bg1"/>
                </a:solidFill>
                <a:ea typeface="宋体" panose="02010600030101010101" pitchFamily="2" charset="-122"/>
              </a:rPr>
              <a:t>, quite a different sort of novel.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274638"/>
            <a:ext cx="8229600" cy="715962"/>
          </a:xfrm>
        </p:spPr>
        <p:txBody>
          <a:bodyPr/>
          <a:lstStyle/>
          <a:p>
            <a:pPr eaLnBrk="1" hangingPunct="1"/>
            <a:r>
              <a:rPr lang="en-US" altLang="en-US" sz="4000" smtClean="0">
                <a:solidFill>
                  <a:schemeClr val="bg1"/>
                </a:solidFill>
              </a:rPr>
              <a:t>The Gothic Novel</a:t>
            </a:r>
          </a:p>
        </p:txBody>
      </p:sp>
      <p:sp>
        <p:nvSpPr>
          <p:cNvPr id="3075" name="Rectangle 5"/>
          <p:cNvSpPr>
            <a:spLocks noGrp="1" noChangeArrowheads="1"/>
          </p:cNvSpPr>
          <p:nvPr>
            <p:ph type="body" idx="1"/>
          </p:nvPr>
        </p:nvSpPr>
        <p:spPr>
          <a:xfrm>
            <a:off x="457200" y="1219200"/>
            <a:ext cx="8229600" cy="5410200"/>
          </a:xfrm>
        </p:spPr>
        <p:txBody>
          <a:bodyPr/>
          <a:lstStyle/>
          <a:p>
            <a:pPr eaLnBrk="1" hangingPunct="1"/>
            <a:r>
              <a:rPr lang="en-US" altLang="zh-CN" i="1" smtClean="0">
                <a:solidFill>
                  <a:schemeClr val="bg1"/>
                </a:solidFill>
                <a:ea typeface="宋体" panose="02010600030101010101" pitchFamily="2" charset="-122"/>
              </a:rPr>
              <a:t>Frankenstein</a:t>
            </a:r>
            <a:r>
              <a:rPr lang="en-US" altLang="zh-CN" smtClean="0">
                <a:solidFill>
                  <a:schemeClr val="bg1"/>
                </a:solidFill>
                <a:ea typeface="宋体" panose="02010600030101010101" pitchFamily="2" charset="-122"/>
              </a:rPr>
              <a:t> is by no means the first Gothic novel. Instead, this novel is a compilation of Romantic and Gothic elements combined into a singular work with an unforgettable story. </a:t>
            </a:r>
          </a:p>
          <a:p>
            <a:pPr eaLnBrk="1" hangingPunct="1"/>
            <a:r>
              <a:rPr lang="en-US" altLang="zh-CN" smtClean="0">
                <a:solidFill>
                  <a:schemeClr val="bg1"/>
                </a:solidFill>
                <a:ea typeface="宋体" panose="02010600030101010101" pitchFamily="2" charset="-122"/>
              </a:rPr>
              <a:t>The Gothic novel is unique because by the time Shelley wrote </a:t>
            </a:r>
            <a:r>
              <a:rPr lang="en-US" altLang="zh-CN" i="1" smtClean="0">
                <a:solidFill>
                  <a:schemeClr val="bg1"/>
                </a:solidFill>
                <a:ea typeface="宋体" panose="02010600030101010101" pitchFamily="2" charset="-122"/>
              </a:rPr>
              <a:t>Frankenstein</a:t>
            </a:r>
            <a:r>
              <a:rPr lang="en-US" altLang="zh-CN" smtClean="0">
                <a:solidFill>
                  <a:schemeClr val="bg1"/>
                </a:solidFill>
                <a:ea typeface="宋体" panose="02010600030101010101" pitchFamily="2" charset="-122"/>
              </a:rPr>
              <a:t>,</a:t>
            </a:r>
            <a:r>
              <a:rPr lang="en-US" altLang="zh-CN" i="1" smtClean="0">
                <a:solidFill>
                  <a:schemeClr val="bg1"/>
                </a:solidFill>
                <a:ea typeface="宋体" panose="02010600030101010101" pitchFamily="2" charset="-122"/>
              </a:rPr>
              <a:t> </a:t>
            </a:r>
            <a:r>
              <a:rPr lang="en-US" altLang="zh-CN" smtClean="0">
                <a:solidFill>
                  <a:schemeClr val="bg1"/>
                </a:solidFill>
                <a:ea typeface="宋体" panose="02010600030101010101" pitchFamily="2" charset="-122"/>
              </a:rPr>
              <a:t>several novels had appeared using Gothic themes, but the genre had only been around since 1754.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15962"/>
          </a:xfrm>
        </p:spPr>
        <p:txBody>
          <a:bodyPr/>
          <a:lstStyle/>
          <a:p>
            <a:pPr eaLnBrk="1" hangingPunct="1"/>
            <a:r>
              <a:rPr lang="en-US" altLang="en-US" sz="4000" smtClean="0">
                <a:solidFill>
                  <a:schemeClr val="bg1"/>
                </a:solidFill>
              </a:rPr>
              <a:t>The Gothic Novel</a:t>
            </a:r>
          </a:p>
        </p:txBody>
      </p:sp>
      <p:sp>
        <p:nvSpPr>
          <p:cNvPr id="4099" name="Rectangle 3"/>
          <p:cNvSpPr>
            <a:spLocks noGrp="1" noChangeArrowheads="1"/>
          </p:cNvSpPr>
          <p:nvPr>
            <p:ph type="body" idx="1"/>
          </p:nvPr>
        </p:nvSpPr>
        <p:spPr>
          <a:xfrm>
            <a:off x="457200" y="1219200"/>
            <a:ext cx="8229600" cy="5410200"/>
          </a:xfrm>
        </p:spPr>
        <p:txBody>
          <a:bodyPr/>
          <a:lstStyle/>
          <a:p>
            <a:pPr eaLnBrk="1" hangingPunct="1">
              <a:lnSpc>
                <a:spcPct val="105000"/>
              </a:lnSpc>
            </a:pPr>
            <a:r>
              <a:rPr lang="en-US" altLang="zh-CN" sz="2200" smtClean="0">
                <a:solidFill>
                  <a:schemeClr val="bg1"/>
                </a:solidFill>
                <a:ea typeface="宋体" panose="02010600030101010101" pitchFamily="2" charset="-122"/>
              </a:rPr>
              <a:t>The first Gothic horror novel was </a:t>
            </a:r>
            <a:r>
              <a:rPr lang="en-US" altLang="zh-CN" sz="2200" i="1" smtClean="0">
                <a:solidFill>
                  <a:schemeClr val="bg1"/>
                </a:solidFill>
                <a:ea typeface="宋体" panose="02010600030101010101" pitchFamily="2" charset="-122"/>
              </a:rPr>
              <a:t>The Castle of Otranto</a:t>
            </a:r>
            <a:r>
              <a:rPr lang="en-US" altLang="zh-CN" sz="2200" smtClean="0">
                <a:solidFill>
                  <a:schemeClr val="bg1"/>
                </a:solidFill>
                <a:ea typeface="宋体" panose="02010600030101010101" pitchFamily="2" charset="-122"/>
              </a:rPr>
              <a:t> by Horace Walpole, published in 1754. </a:t>
            </a:r>
          </a:p>
          <a:p>
            <a:pPr eaLnBrk="1" hangingPunct="1">
              <a:lnSpc>
                <a:spcPct val="105000"/>
              </a:lnSpc>
            </a:pPr>
            <a:r>
              <a:rPr lang="en-US" altLang="zh-CN" sz="2200" i="1" smtClean="0">
                <a:solidFill>
                  <a:schemeClr val="bg1"/>
                </a:solidFill>
                <a:ea typeface="宋体" panose="02010600030101010101" pitchFamily="2" charset="-122"/>
              </a:rPr>
              <a:t>The Castle of Otranto </a:t>
            </a:r>
            <a:r>
              <a:rPr lang="en-US" altLang="zh-CN" sz="2200" smtClean="0">
                <a:solidFill>
                  <a:schemeClr val="bg1"/>
                </a:solidFill>
                <a:ea typeface="宋体" panose="02010600030101010101" pitchFamily="2" charset="-122"/>
              </a:rPr>
              <a:t>- The basic plot created many other gothic staples, including a threatening mystery and an ancestral curse, as well as countless trappings such as hidden passages and oft-fainting heroines. </a:t>
            </a:r>
          </a:p>
          <a:p>
            <a:pPr eaLnBrk="1" hangingPunct="1">
              <a:lnSpc>
                <a:spcPct val="105000"/>
              </a:lnSpc>
            </a:pPr>
            <a:r>
              <a:rPr lang="en-US" altLang="zh-CN" sz="2200" smtClean="0">
                <a:solidFill>
                  <a:schemeClr val="bg1"/>
                </a:solidFill>
                <a:ea typeface="宋体" panose="02010600030101010101" pitchFamily="2" charset="-122"/>
              </a:rPr>
              <a:t>Perhaps the last type of novel in this mode was Emily Bronte’s </a:t>
            </a:r>
            <a:r>
              <a:rPr lang="en-US" altLang="zh-CN" sz="2200" i="1" smtClean="0">
                <a:solidFill>
                  <a:schemeClr val="bg1"/>
                </a:solidFill>
                <a:ea typeface="宋体" panose="02010600030101010101" pitchFamily="2" charset="-122"/>
              </a:rPr>
              <a:t>Wuthering Heights</a:t>
            </a:r>
            <a:r>
              <a:rPr lang="en-US" altLang="zh-CN" sz="2200" smtClean="0">
                <a:solidFill>
                  <a:schemeClr val="bg1"/>
                </a:solidFill>
                <a:ea typeface="宋体" panose="02010600030101010101" pitchFamily="2" charset="-122"/>
              </a:rPr>
              <a:t>, published in 1847. In between 1754 and 1847, several other novels appeared using the Gothic horror story as a central story telling device, </a:t>
            </a:r>
            <a:r>
              <a:rPr lang="en-US" altLang="zh-CN" sz="2200" i="1" smtClean="0">
                <a:solidFill>
                  <a:schemeClr val="bg1"/>
                </a:solidFill>
                <a:ea typeface="宋体" panose="02010600030101010101" pitchFamily="2" charset="-122"/>
              </a:rPr>
              <a:t>The Mysteries of Udolpho</a:t>
            </a:r>
            <a:r>
              <a:rPr lang="en-US" altLang="zh-CN" sz="2200" smtClean="0">
                <a:solidFill>
                  <a:schemeClr val="bg1"/>
                </a:solidFill>
                <a:ea typeface="宋体" panose="02010600030101010101" pitchFamily="2" charset="-122"/>
              </a:rPr>
              <a:t> (1794) and </a:t>
            </a:r>
            <a:r>
              <a:rPr lang="en-US" altLang="zh-CN" sz="2200" i="1" smtClean="0">
                <a:solidFill>
                  <a:schemeClr val="bg1"/>
                </a:solidFill>
                <a:ea typeface="宋体" panose="02010600030101010101" pitchFamily="2" charset="-122"/>
              </a:rPr>
              <a:t>The Italian</a:t>
            </a:r>
            <a:r>
              <a:rPr lang="en-US" altLang="zh-CN" sz="2200" smtClean="0">
                <a:solidFill>
                  <a:schemeClr val="bg1"/>
                </a:solidFill>
                <a:ea typeface="宋体" panose="02010600030101010101" pitchFamily="2" charset="-122"/>
              </a:rPr>
              <a:t> (1794) by Ann Radcliffe, </a:t>
            </a:r>
            <a:r>
              <a:rPr lang="en-US" altLang="zh-CN" sz="2200" i="1" smtClean="0">
                <a:solidFill>
                  <a:schemeClr val="bg1"/>
                </a:solidFill>
                <a:ea typeface="宋体" panose="02010600030101010101" pitchFamily="2" charset="-122"/>
              </a:rPr>
              <a:t>The Monk</a:t>
            </a:r>
            <a:r>
              <a:rPr lang="en-US" altLang="zh-CN" sz="2200" smtClean="0">
                <a:solidFill>
                  <a:schemeClr val="bg1"/>
                </a:solidFill>
                <a:ea typeface="宋体" panose="02010600030101010101" pitchFamily="2" charset="-122"/>
              </a:rPr>
              <a:t> (1796) by Matthew G. Lewis, and </a:t>
            </a:r>
            <a:r>
              <a:rPr lang="en-US" altLang="zh-CN" sz="2200" i="1" smtClean="0">
                <a:solidFill>
                  <a:schemeClr val="bg1"/>
                </a:solidFill>
                <a:ea typeface="宋体" panose="02010600030101010101" pitchFamily="2" charset="-122"/>
              </a:rPr>
              <a:t>Melmouth the Wanderer</a:t>
            </a:r>
            <a:r>
              <a:rPr lang="en-US" altLang="zh-CN" sz="2200" smtClean="0">
                <a:solidFill>
                  <a:schemeClr val="bg1"/>
                </a:solidFill>
                <a:ea typeface="宋体" panose="02010600030101010101" pitchFamily="2" charset="-122"/>
              </a:rPr>
              <a:t> (1820) by Charles Maturin.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15962"/>
          </a:xfrm>
        </p:spPr>
        <p:txBody>
          <a:bodyPr/>
          <a:lstStyle/>
          <a:p>
            <a:pPr eaLnBrk="1" hangingPunct="1"/>
            <a:r>
              <a:rPr lang="en-US" altLang="en-US" sz="4000" smtClean="0">
                <a:solidFill>
                  <a:schemeClr val="bg1"/>
                </a:solidFill>
              </a:rPr>
              <a:t>The Gothic Novel</a:t>
            </a:r>
          </a:p>
        </p:txBody>
      </p:sp>
      <p:sp>
        <p:nvSpPr>
          <p:cNvPr id="5123" name="Rectangle 3"/>
          <p:cNvSpPr>
            <a:spLocks noGrp="1" noChangeArrowheads="1"/>
          </p:cNvSpPr>
          <p:nvPr>
            <p:ph type="body" idx="1"/>
          </p:nvPr>
        </p:nvSpPr>
        <p:spPr>
          <a:xfrm>
            <a:off x="457200" y="1219200"/>
            <a:ext cx="8229600" cy="5410200"/>
          </a:xfrm>
        </p:spPr>
        <p:txBody>
          <a:bodyPr/>
          <a:lstStyle/>
          <a:p>
            <a:pPr eaLnBrk="1" hangingPunct="1">
              <a:lnSpc>
                <a:spcPct val="105000"/>
              </a:lnSpc>
            </a:pPr>
            <a:r>
              <a:rPr lang="en-US" altLang="zh-CN" smtClean="0">
                <a:solidFill>
                  <a:schemeClr val="bg1"/>
                </a:solidFill>
                <a:ea typeface="宋体" panose="02010600030101010101" pitchFamily="2" charset="-122"/>
              </a:rPr>
              <a:t>The</a:t>
            </a:r>
            <a:r>
              <a:rPr lang="en-US" altLang="zh-CN" b="1" smtClean="0">
                <a:solidFill>
                  <a:schemeClr val="bg1"/>
                </a:solidFill>
                <a:ea typeface="宋体" panose="02010600030101010101" pitchFamily="2" charset="-122"/>
              </a:rPr>
              <a:t> Gothic</a:t>
            </a:r>
            <a:r>
              <a:rPr lang="en-US" altLang="zh-CN" smtClean="0">
                <a:solidFill>
                  <a:schemeClr val="bg1"/>
                </a:solidFill>
                <a:ea typeface="宋体" panose="02010600030101010101" pitchFamily="2" charset="-122"/>
              </a:rPr>
              <a:t> </a:t>
            </a:r>
            <a:r>
              <a:rPr lang="en-US" altLang="zh-CN" b="1" smtClean="0">
                <a:solidFill>
                  <a:schemeClr val="bg1"/>
                </a:solidFill>
                <a:ea typeface="宋体" panose="02010600030101010101" pitchFamily="2" charset="-122"/>
              </a:rPr>
              <a:t>novel</a:t>
            </a:r>
            <a:r>
              <a:rPr lang="en-US" altLang="zh-CN" smtClean="0">
                <a:solidFill>
                  <a:schemeClr val="bg1"/>
                </a:solidFill>
                <a:ea typeface="宋体" panose="02010600030101010101" pitchFamily="2" charset="-122"/>
              </a:rPr>
              <a:t>: set in some exotic place like Italy and involving a heroine (or, less often, hero) in a struggle with the mysteriously evil and seemingly supernatural. </a:t>
            </a:r>
          </a:p>
          <a:p>
            <a:pPr eaLnBrk="1" hangingPunct="1">
              <a:lnSpc>
                <a:spcPct val="105000"/>
              </a:lnSpc>
            </a:pPr>
            <a:r>
              <a:rPr lang="en-GB" altLang="en-US" smtClean="0">
                <a:solidFill>
                  <a:schemeClr val="bg1"/>
                </a:solidFill>
              </a:rPr>
              <a:t>A landscape of vast dark forest with vegetation that bordered on excessive, concealed ruins with horrific rooms, monasteries and a forlorn character who excels at the melancholy. </a:t>
            </a:r>
            <a:endParaRPr lang="en-US" altLang="en-US"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15962"/>
          </a:xfrm>
        </p:spPr>
        <p:txBody>
          <a:bodyPr/>
          <a:lstStyle/>
          <a:p>
            <a:pPr eaLnBrk="1" hangingPunct="1"/>
            <a:r>
              <a:rPr lang="en-US" altLang="en-US" sz="4000" smtClean="0">
                <a:solidFill>
                  <a:schemeClr val="bg1"/>
                </a:solidFill>
              </a:rPr>
              <a:t>The Gothic Novel</a:t>
            </a:r>
          </a:p>
        </p:txBody>
      </p:sp>
      <p:sp>
        <p:nvSpPr>
          <p:cNvPr id="6147" name="Rectangle 3"/>
          <p:cNvSpPr>
            <a:spLocks noGrp="1" noChangeArrowheads="1"/>
          </p:cNvSpPr>
          <p:nvPr>
            <p:ph type="body" idx="1"/>
          </p:nvPr>
        </p:nvSpPr>
        <p:spPr>
          <a:xfrm>
            <a:off x="457200" y="1219200"/>
            <a:ext cx="8229600" cy="5410200"/>
          </a:xfrm>
        </p:spPr>
        <p:txBody>
          <a:bodyPr/>
          <a:lstStyle/>
          <a:p>
            <a:pPr eaLnBrk="1" hangingPunct="1">
              <a:lnSpc>
                <a:spcPct val="105000"/>
              </a:lnSpc>
            </a:pPr>
            <a:r>
              <a:rPr lang="en-US" altLang="zh-CN" sz="2800" smtClean="0">
                <a:solidFill>
                  <a:schemeClr val="bg1"/>
                </a:solidFill>
                <a:ea typeface="宋体" panose="02010600030101010101" pitchFamily="2" charset="-122"/>
              </a:rPr>
              <a:t>It is the predecessor to modern horror and, above all, has led to the common definition of "gothic" as being connected to the dark and horrific.</a:t>
            </a:r>
          </a:p>
          <a:p>
            <a:pPr eaLnBrk="1" hangingPunct="1">
              <a:lnSpc>
                <a:spcPct val="105000"/>
              </a:lnSpc>
            </a:pPr>
            <a:r>
              <a:rPr lang="en-US" altLang="zh-CN" sz="2800" smtClean="0">
                <a:solidFill>
                  <a:schemeClr val="bg1"/>
                </a:solidFill>
                <a:ea typeface="宋体" panose="02010600030101010101" pitchFamily="2" charset="-122"/>
              </a:rPr>
              <a:t>Prominent features of gothic novels included terror, mystery, the supernatural, ghosts, haunted buildings, castles, trapdoors, doom, death, decay, madness, hereditary curses, and so on.</a:t>
            </a:r>
            <a:endParaRPr lang="en-US" altLang="en-US" sz="280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solidFill>
                  <a:schemeClr val="bg1"/>
                </a:solidFill>
              </a:rPr>
              <a:t>Mary Shelley</a:t>
            </a:r>
          </a:p>
        </p:txBody>
      </p:sp>
      <p:sp>
        <p:nvSpPr>
          <p:cNvPr id="7171" name="Rectangle 3"/>
          <p:cNvSpPr>
            <a:spLocks noGrp="1" noChangeArrowheads="1"/>
          </p:cNvSpPr>
          <p:nvPr>
            <p:ph type="body" idx="1"/>
          </p:nvPr>
        </p:nvSpPr>
        <p:spPr>
          <a:xfrm>
            <a:off x="457200" y="1600200"/>
            <a:ext cx="8382000" cy="5029200"/>
          </a:xfrm>
        </p:spPr>
        <p:txBody>
          <a:bodyPr/>
          <a:lstStyle/>
          <a:p>
            <a:pPr eaLnBrk="1" hangingPunct="1"/>
            <a:r>
              <a:rPr lang="en-US" altLang="zh-CN" smtClean="0">
                <a:solidFill>
                  <a:schemeClr val="bg1"/>
                </a:solidFill>
                <a:ea typeface="宋体" panose="02010600030101010101" pitchFamily="2" charset="-122"/>
              </a:rPr>
              <a:t>Mary Shelley was twenty when </a:t>
            </a:r>
            <a:r>
              <a:rPr lang="en-US" altLang="zh-CN" i="1" smtClean="0">
                <a:solidFill>
                  <a:schemeClr val="bg1"/>
                </a:solidFill>
                <a:ea typeface="宋体" panose="02010600030101010101" pitchFamily="2" charset="-122"/>
              </a:rPr>
              <a:t>Frankenstein</a:t>
            </a:r>
            <a:r>
              <a:rPr lang="en-US" altLang="zh-CN" smtClean="0">
                <a:solidFill>
                  <a:schemeClr val="bg1"/>
                </a:solidFill>
                <a:ea typeface="宋体" panose="02010600030101010101" pitchFamily="2" charset="-122"/>
              </a:rPr>
              <a:t> was published, twenty-four when her husband drowned; although she wrote a good many other things, her fame clearly rests on her archetypal tale of the monster and his creator. </a:t>
            </a:r>
            <a:endParaRPr lang="en-US" altLang="en-US"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solidFill>
                  <a:schemeClr val="bg1"/>
                </a:solidFill>
              </a:rPr>
              <a:t>Archetype</a:t>
            </a:r>
            <a:endParaRPr lang="en-US" altLang="en-US" smtClean="0"/>
          </a:p>
        </p:txBody>
      </p:sp>
      <p:sp>
        <p:nvSpPr>
          <p:cNvPr id="8195" name="Content Placeholder 2"/>
          <p:cNvSpPr>
            <a:spLocks noGrp="1"/>
          </p:cNvSpPr>
          <p:nvPr>
            <p:ph idx="1"/>
          </p:nvPr>
        </p:nvSpPr>
        <p:spPr/>
        <p:txBody>
          <a:bodyPr/>
          <a:lstStyle/>
          <a:p>
            <a:r>
              <a:rPr lang="en-US" altLang="en-US" b="1" smtClean="0">
                <a:solidFill>
                  <a:schemeClr val="bg1"/>
                </a:solidFill>
              </a:rPr>
              <a:t>Archetype is defined as the original pattern from which copies are made. The word Archetype is derived from the Latin noun archetypum, meaning a template, mold or copy.</a:t>
            </a:r>
            <a:endParaRPr lang="en-US" altLang="en-US"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868362"/>
          </a:xfrm>
        </p:spPr>
        <p:txBody>
          <a:bodyPr/>
          <a:lstStyle/>
          <a:p>
            <a:pPr eaLnBrk="1" hangingPunct="1"/>
            <a:r>
              <a:rPr lang="en-US" altLang="en-US" smtClean="0">
                <a:solidFill>
                  <a:schemeClr val="bg1"/>
                </a:solidFill>
              </a:rPr>
              <a:t>Gothic Traits in </a:t>
            </a:r>
            <a:r>
              <a:rPr lang="en-US" altLang="en-US" i="1" smtClean="0">
                <a:solidFill>
                  <a:schemeClr val="bg1"/>
                </a:solidFill>
              </a:rPr>
              <a:t>Frankenstein</a:t>
            </a:r>
          </a:p>
        </p:txBody>
      </p:sp>
      <p:sp>
        <p:nvSpPr>
          <p:cNvPr id="9219" name="Rectangle 3"/>
          <p:cNvSpPr>
            <a:spLocks noGrp="1" noChangeArrowheads="1"/>
          </p:cNvSpPr>
          <p:nvPr>
            <p:ph type="body" idx="1"/>
          </p:nvPr>
        </p:nvSpPr>
        <p:spPr>
          <a:xfrm>
            <a:off x="457200" y="1295400"/>
            <a:ext cx="8229600" cy="5257800"/>
          </a:xfrm>
        </p:spPr>
        <p:txBody>
          <a:bodyPr/>
          <a:lstStyle/>
          <a:p>
            <a:pPr eaLnBrk="1" hangingPunct="1">
              <a:lnSpc>
                <a:spcPct val="90000"/>
              </a:lnSpc>
            </a:pPr>
            <a:r>
              <a:rPr lang="en-US" altLang="en-US" sz="2800" i="1" smtClean="0">
                <a:solidFill>
                  <a:schemeClr val="bg1"/>
                </a:solidFill>
              </a:rPr>
              <a:t>Frankenstein</a:t>
            </a:r>
            <a:r>
              <a:rPr lang="en-US" altLang="en-US" sz="2800" smtClean="0">
                <a:solidFill>
                  <a:schemeClr val="bg1"/>
                </a:solidFill>
              </a:rPr>
              <a:t> is set in continental Europe, specifically Switzerland and Germany, where many of Shelley’s readers had not been. Further, the incorporation of the chase scenes through the Arctic regions takes us even further from England into regions unexplored by most readers. </a:t>
            </a:r>
          </a:p>
          <a:p>
            <a:pPr eaLnBrk="1" hangingPunct="1">
              <a:lnSpc>
                <a:spcPct val="90000"/>
              </a:lnSpc>
            </a:pPr>
            <a:r>
              <a:rPr lang="en-US" altLang="en-US" sz="2800" smtClean="0">
                <a:solidFill>
                  <a:schemeClr val="bg1"/>
                </a:solidFill>
              </a:rPr>
              <a:t>Victor’s laboratory is the perfect place to create a new type of human being. Laboratories and scientific experiments were not known to the average reader, thus this was an added element of mystery and gloom.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868362"/>
          </a:xfrm>
        </p:spPr>
        <p:txBody>
          <a:bodyPr/>
          <a:lstStyle/>
          <a:p>
            <a:pPr eaLnBrk="1" hangingPunct="1"/>
            <a:r>
              <a:rPr lang="en-US" altLang="en-US" smtClean="0">
                <a:solidFill>
                  <a:schemeClr val="bg1"/>
                </a:solidFill>
              </a:rPr>
              <a:t>Gothic Traits in </a:t>
            </a:r>
            <a:r>
              <a:rPr lang="en-US" altLang="en-US" i="1" smtClean="0">
                <a:solidFill>
                  <a:schemeClr val="bg1"/>
                </a:solidFill>
              </a:rPr>
              <a:t>Frankenstein</a:t>
            </a:r>
          </a:p>
        </p:txBody>
      </p:sp>
      <p:sp>
        <p:nvSpPr>
          <p:cNvPr id="10243" name="Rectangle 3"/>
          <p:cNvSpPr>
            <a:spLocks noGrp="1" noChangeArrowheads="1"/>
          </p:cNvSpPr>
          <p:nvPr>
            <p:ph type="body" idx="1"/>
          </p:nvPr>
        </p:nvSpPr>
        <p:spPr>
          <a:xfrm>
            <a:off x="457200" y="1600200"/>
            <a:ext cx="8229600" cy="4953000"/>
          </a:xfrm>
        </p:spPr>
        <p:txBody>
          <a:bodyPr/>
          <a:lstStyle/>
          <a:p>
            <a:pPr eaLnBrk="1" hangingPunct="1">
              <a:lnSpc>
                <a:spcPct val="105000"/>
              </a:lnSpc>
            </a:pPr>
            <a:r>
              <a:rPr lang="en-US" altLang="en-US" smtClean="0">
                <a:solidFill>
                  <a:schemeClr val="bg1"/>
                </a:solidFill>
              </a:rPr>
              <a:t>The thought of raising the dead would have made the average reader wince in disbelief and terror. Imagining Victor wandering the streets of Ingolstadt after dark on a search for body parts adds to the sense of revulsion purposefully designed to evoke from the reader a feeling of dread for the characters involved in the story.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50441E5C2C5347BE6272B4AC935200" ma:contentTypeVersion="0" ma:contentTypeDescription="Create a new document." ma:contentTypeScope="" ma:versionID="f154bacdf0549c6c07fd33506bfdab0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D56775-C078-4476-80E9-1C596424F100}">
  <ds:schemaRefs>
    <ds:schemaRef ds:uri="http://schemas.microsoft.com/sharepoint/v3/contenttype/forms"/>
  </ds:schemaRefs>
</ds:datastoreItem>
</file>

<file path=customXml/itemProps2.xml><?xml version="1.0" encoding="utf-8"?>
<ds:datastoreItem xmlns:ds="http://schemas.openxmlformats.org/officeDocument/2006/customXml" ds:itemID="{553977F1-E0BC-4C12-AFE1-6DF9022735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615EFE3-000E-47F2-9874-D642B55F2FFD}">
  <ds:schemaRefs>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3431</TotalTime>
  <Words>1194</Words>
  <Application>Microsoft Office PowerPoint</Application>
  <PresentationFormat>On-screen Show (4:3)</PresentationFormat>
  <Paragraphs>55</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Gothikka</vt:lpstr>
      <vt:lpstr>Century Gothic</vt:lpstr>
      <vt:lpstr>宋体</vt:lpstr>
      <vt:lpstr>Times New Roman</vt:lpstr>
      <vt:lpstr>Default Design</vt:lpstr>
      <vt:lpstr>The Gothic Novel &amp; Frankenstein</vt:lpstr>
      <vt:lpstr>The Gothic Novel</vt:lpstr>
      <vt:lpstr>The Gothic Novel</vt:lpstr>
      <vt:lpstr>The Gothic Novel</vt:lpstr>
      <vt:lpstr>The Gothic Novel</vt:lpstr>
      <vt:lpstr>Mary Shelley</vt:lpstr>
      <vt:lpstr>Archetype</vt:lpstr>
      <vt:lpstr>Gothic Traits in Frankenstein</vt:lpstr>
      <vt:lpstr>Gothic Traits in Frankenstein</vt:lpstr>
      <vt:lpstr>Gothic Traits in Frankenstein</vt:lpstr>
      <vt:lpstr>Mary Shelley</vt:lpstr>
      <vt:lpstr>“The Modern Prometheus"</vt:lpstr>
      <vt:lpstr>“The Modern Prometheus"</vt:lpstr>
      <vt:lpstr>What else is going on in literature, besides Romanticism and The Gothic Novel?</vt:lpstr>
    </vt:vector>
  </TitlesOfParts>
  <Company>BCP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Gothic Novel &amp; Frankenstein</dc:title>
  <dc:creator>rmarcel</dc:creator>
  <cp:lastModifiedBy>Stephen Wilson</cp:lastModifiedBy>
  <cp:revision>137</cp:revision>
  <dcterms:created xsi:type="dcterms:W3CDTF">2006-01-26T14:58:58Z</dcterms:created>
  <dcterms:modified xsi:type="dcterms:W3CDTF">2016-02-14T16:23:39Z</dcterms:modified>
</cp:coreProperties>
</file>