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1"/>
  </p:sldMasterIdLst>
  <p:sldIdLst>
    <p:sldId id="257" r:id="rId2"/>
    <p:sldId id="258" r:id="rId3"/>
    <p:sldId id="260" r:id="rId4"/>
    <p:sldId id="261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CDA"/>
    <a:srgbClr val="FDD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48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-120" y="-5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150A4-0C74-4E1F-98EB-4D4813BA9C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54C4FD-2D74-4446-A282-EE3651D3B9D3}">
      <dgm:prSet phldrT="[Text]"/>
      <dgm:spPr/>
      <dgm:t>
        <a:bodyPr/>
        <a:lstStyle/>
        <a:p>
          <a:r>
            <a:rPr lang="en-CA" dirty="0" smtClean="0"/>
            <a:t>Chapter 11: In the Past</a:t>
          </a:r>
          <a:endParaRPr lang="en-US" dirty="0"/>
        </a:p>
      </dgm:t>
    </dgm:pt>
    <dgm:pt modelId="{AF9F9F35-F78A-4462-B753-9DB30545D5D4}" type="parTrans" cxnId="{9B3BAC8A-88DD-428F-B561-122F965A2970}">
      <dgm:prSet/>
      <dgm:spPr/>
      <dgm:t>
        <a:bodyPr/>
        <a:lstStyle/>
        <a:p>
          <a:endParaRPr lang="en-US"/>
        </a:p>
      </dgm:t>
    </dgm:pt>
    <dgm:pt modelId="{90DA7826-6850-48BB-9B03-D3ED21395BF2}" type="sibTrans" cxnId="{9B3BAC8A-88DD-428F-B561-122F965A2970}">
      <dgm:prSet/>
      <dgm:spPr/>
      <dgm:t>
        <a:bodyPr/>
        <a:lstStyle/>
        <a:p>
          <a:endParaRPr lang="en-US"/>
        </a:p>
      </dgm:t>
    </dgm:pt>
    <dgm:pt modelId="{B87CCF2A-4B2A-48DD-8424-2A86BC24D2FE}">
      <dgm:prSet phldrT="[Text]"/>
      <dgm:spPr/>
      <dgm:t>
        <a:bodyPr/>
        <a:lstStyle/>
        <a:p>
          <a:r>
            <a:rPr lang="en-CA" dirty="0" smtClean="0"/>
            <a:t>Begins with Kate figuring out the information on </a:t>
          </a:r>
          <a:r>
            <a:rPr lang="en-CA" dirty="0" err="1" smtClean="0"/>
            <a:t>Pye</a:t>
          </a:r>
          <a:r>
            <a:rPr lang="en-CA" dirty="0" smtClean="0"/>
            <a:t> family from Mrs. Vernon</a:t>
          </a:r>
          <a:endParaRPr lang="en-US" dirty="0"/>
        </a:p>
      </dgm:t>
    </dgm:pt>
    <dgm:pt modelId="{859AE615-4304-4E7A-8E1D-78D4A4610283}" type="parTrans" cxnId="{3850BF58-8C25-4FBD-9657-DFC3C1A2D7A9}">
      <dgm:prSet/>
      <dgm:spPr/>
      <dgm:t>
        <a:bodyPr/>
        <a:lstStyle/>
        <a:p>
          <a:endParaRPr lang="en-US"/>
        </a:p>
      </dgm:t>
    </dgm:pt>
    <dgm:pt modelId="{6723DB72-C0F8-4FDC-B0BE-F0BEE2CFBBEA}" type="sibTrans" cxnId="{3850BF58-8C25-4FBD-9657-DFC3C1A2D7A9}">
      <dgm:prSet/>
      <dgm:spPr/>
      <dgm:t>
        <a:bodyPr/>
        <a:lstStyle/>
        <a:p>
          <a:endParaRPr lang="en-US"/>
        </a:p>
      </dgm:t>
    </dgm:pt>
    <dgm:pt modelId="{712703F7-1E4B-4A97-99D7-20F7EAE9AE18}">
      <dgm:prSet phldrT="[Text]"/>
      <dgm:spPr/>
      <dgm:t>
        <a:bodyPr/>
        <a:lstStyle/>
        <a:p>
          <a:r>
            <a:rPr lang="en-CA" dirty="0" smtClean="0"/>
            <a:t>Chapter 12: In the Past</a:t>
          </a:r>
          <a:endParaRPr lang="en-US" dirty="0"/>
        </a:p>
      </dgm:t>
    </dgm:pt>
    <dgm:pt modelId="{BD3B2124-009D-4CD5-850D-61D33773B293}" type="parTrans" cxnId="{C0A9B4E8-CD05-425E-8A52-90C178FE575D}">
      <dgm:prSet/>
      <dgm:spPr/>
      <dgm:t>
        <a:bodyPr/>
        <a:lstStyle/>
        <a:p>
          <a:endParaRPr lang="en-US"/>
        </a:p>
      </dgm:t>
    </dgm:pt>
    <dgm:pt modelId="{B1F8BB88-CFFF-41E6-BE8D-BB1DA2420BEB}" type="sibTrans" cxnId="{C0A9B4E8-CD05-425E-8A52-90C178FE575D}">
      <dgm:prSet/>
      <dgm:spPr/>
      <dgm:t>
        <a:bodyPr/>
        <a:lstStyle/>
        <a:p>
          <a:endParaRPr lang="en-US"/>
        </a:p>
      </dgm:t>
    </dgm:pt>
    <dgm:pt modelId="{6596316B-F8A4-476F-A677-A322BF891208}">
      <dgm:prSet phldrT="[Text]"/>
      <dgm:spPr/>
      <dgm:t>
        <a:bodyPr/>
        <a:lstStyle/>
        <a:p>
          <a:r>
            <a:rPr lang="en-CA" dirty="0" smtClean="0"/>
            <a:t>Kate (in present) remembers letters to Aunt Annie</a:t>
          </a:r>
          <a:endParaRPr lang="en-US" dirty="0"/>
        </a:p>
      </dgm:t>
    </dgm:pt>
    <dgm:pt modelId="{E113AF07-0437-4387-A990-23FF6B25D1B2}" type="parTrans" cxnId="{D881AE23-5150-435A-A923-463AA5597C2B}">
      <dgm:prSet/>
      <dgm:spPr/>
      <dgm:t>
        <a:bodyPr/>
        <a:lstStyle/>
        <a:p>
          <a:endParaRPr lang="en-US"/>
        </a:p>
      </dgm:t>
    </dgm:pt>
    <dgm:pt modelId="{00C6138C-FE24-4993-A4DE-135FF87FC912}" type="sibTrans" cxnId="{D881AE23-5150-435A-A923-463AA5597C2B}">
      <dgm:prSet/>
      <dgm:spPr/>
      <dgm:t>
        <a:bodyPr/>
        <a:lstStyle/>
        <a:p>
          <a:endParaRPr lang="en-US"/>
        </a:p>
      </dgm:t>
    </dgm:pt>
    <dgm:pt modelId="{BC60A767-C550-46BE-A902-08EFA1ECD79D}">
      <dgm:prSet/>
      <dgm:spPr/>
      <dgm:t>
        <a:bodyPr/>
        <a:lstStyle/>
        <a:p>
          <a:r>
            <a:rPr lang="en-CA" dirty="0" smtClean="0"/>
            <a:t>Kate remembers life as a fog “smoke drifting through trees” – Everything is automatic</a:t>
          </a:r>
          <a:endParaRPr lang="en-US" dirty="0"/>
        </a:p>
      </dgm:t>
    </dgm:pt>
    <dgm:pt modelId="{D4A51DA6-F39B-41EB-AF6A-60D10F4185DA}" type="parTrans" cxnId="{BCAD0732-F06C-4666-80EF-1E59CA807EC9}">
      <dgm:prSet/>
      <dgm:spPr/>
      <dgm:t>
        <a:bodyPr/>
        <a:lstStyle/>
        <a:p>
          <a:endParaRPr lang="en-US"/>
        </a:p>
      </dgm:t>
    </dgm:pt>
    <dgm:pt modelId="{412489DF-65BD-476E-94D1-30FCA44E716C}" type="sibTrans" cxnId="{BCAD0732-F06C-4666-80EF-1E59CA807EC9}">
      <dgm:prSet/>
      <dgm:spPr/>
      <dgm:t>
        <a:bodyPr/>
        <a:lstStyle/>
        <a:p>
          <a:endParaRPr lang="en-US"/>
        </a:p>
      </dgm:t>
    </dgm:pt>
    <dgm:pt modelId="{2FAE1AD6-A0A9-47B0-813F-A0E1B1417A0B}">
      <dgm:prSet/>
      <dgm:spPr/>
      <dgm:t>
        <a:bodyPr/>
        <a:lstStyle/>
        <a:p>
          <a:r>
            <a:rPr lang="en-CA" dirty="0" smtClean="0"/>
            <a:t>Mrs. Carrington comes home to see Luke – comments about Kate being so quiet</a:t>
          </a:r>
          <a:endParaRPr lang="en-US" dirty="0"/>
        </a:p>
      </dgm:t>
    </dgm:pt>
    <dgm:pt modelId="{B6A543CB-AADA-49EC-8008-4CDE446A0F10}" type="parTrans" cxnId="{EDFCC520-5987-4689-A768-3E5B42805CEF}">
      <dgm:prSet/>
      <dgm:spPr/>
      <dgm:t>
        <a:bodyPr/>
        <a:lstStyle/>
        <a:p>
          <a:endParaRPr lang="en-US"/>
        </a:p>
      </dgm:t>
    </dgm:pt>
    <dgm:pt modelId="{104CBDF6-B27F-4E05-BC21-DAB245880240}" type="sibTrans" cxnId="{EDFCC520-5987-4689-A768-3E5B42805CEF}">
      <dgm:prSet/>
      <dgm:spPr/>
      <dgm:t>
        <a:bodyPr/>
        <a:lstStyle/>
        <a:p>
          <a:endParaRPr lang="en-US"/>
        </a:p>
      </dgm:t>
    </dgm:pt>
    <dgm:pt modelId="{165CDE13-8CBA-4B45-BEC2-493B57BA5A39}">
      <dgm:prSet/>
      <dgm:spPr/>
      <dgm:t>
        <a:bodyPr/>
        <a:lstStyle/>
        <a:p>
          <a:r>
            <a:rPr lang="en-CA" dirty="0" smtClean="0"/>
            <a:t>House in disarray: dirty dishes, laundry everywhere, a mess – Visualizes that family is struggling</a:t>
          </a:r>
          <a:endParaRPr lang="en-US" dirty="0"/>
        </a:p>
      </dgm:t>
    </dgm:pt>
    <dgm:pt modelId="{E70ADC4B-AB9B-4B3B-AC01-D81864509D64}" type="parTrans" cxnId="{B3F195D0-6B19-4A8C-874F-A3EB3FC8579D}">
      <dgm:prSet/>
      <dgm:spPr/>
      <dgm:t>
        <a:bodyPr/>
        <a:lstStyle/>
        <a:p>
          <a:endParaRPr lang="en-US"/>
        </a:p>
      </dgm:t>
    </dgm:pt>
    <dgm:pt modelId="{6EC2DC74-27A0-4BED-B569-6FE8FE03A9E7}" type="sibTrans" cxnId="{B3F195D0-6B19-4A8C-874F-A3EB3FC8579D}">
      <dgm:prSet/>
      <dgm:spPr/>
      <dgm:t>
        <a:bodyPr/>
        <a:lstStyle/>
        <a:p>
          <a:endParaRPr lang="en-US"/>
        </a:p>
      </dgm:t>
    </dgm:pt>
    <dgm:pt modelId="{C4CEA029-F1FD-48FC-8D1B-7F043B6F7DC1}">
      <dgm:prSet/>
      <dgm:spPr/>
      <dgm:t>
        <a:bodyPr/>
        <a:lstStyle/>
        <a:p>
          <a:r>
            <a:rPr lang="en-CA" dirty="0" smtClean="0"/>
            <a:t>Fight at school: Alex Kirby (random farm kid) and Laurie </a:t>
          </a:r>
          <a:r>
            <a:rPr lang="en-CA" dirty="0" err="1" smtClean="0"/>
            <a:t>Pye</a:t>
          </a:r>
          <a:endParaRPr lang="en-US" dirty="0"/>
        </a:p>
      </dgm:t>
    </dgm:pt>
    <dgm:pt modelId="{DE2CEDC7-BF8C-4F62-A227-B1E3A148284D}" type="parTrans" cxnId="{66B5BFE3-0572-49C6-BFE7-B08B1ECC80F6}">
      <dgm:prSet/>
      <dgm:spPr/>
      <dgm:t>
        <a:bodyPr/>
        <a:lstStyle/>
        <a:p>
          <a:endParaRPr lang="en-US"/>
        </a:p>
      </dgm:t>
    </dgm:pt>
    <dgm:pt modelId="{9E4BC86D-BBEB-4CAD-B900-5B50E19BC888}" type="sibTrans" cxnId="{66B5BFE3-0572-49C6-BFE7-B08B1ECC80F6}">
      <dgm:prSet/>
      <dgm:spPr/>
      <dgm:t>
        <a:bodyPr/>
        <a:lstStyle/>
        <a:p>
          <a:endParaRPr lang="en-US"/>
        </a:p>
      </dgm:t>
    </dgm:pt>
    <dgm:pt modelId="{1C5092DA-D56E-4A7D-87DB-2F332A7788A8}">
      <dgm:prSet/>
      <dgm:spPr/>
      <dgm:t>
        <a:bodyPr/>
        <a:lstStyle/>
        <a:p>
          <a:r>
            <a:rPr lang="en-CA" dirty="0" smtClean="0"/>
            <a:t>Kate observes marks (bruises) on Laurie’s back. Laurie leaves school, never to return</a:t>
          </a:r>
          <a:endParaRPr lang="en-US" dirty="0"/>
        </a:p>
      </dgm:t>
    </dgm:pt>
    <dgm:pt modelId="{E9BD1C0B-7587-4E3E-8909-5921F01AB248}" type="parTrans" cxnId="{86FFF25E-E15F-4F0D-85B0-CE64906D68DF}">
      <dgm:prSet/>
      <dgm:spPr/>
      <dgm:t>
        <a:bodyPr/>
        <a:lstStyle/>
        <a:p>
          <a:endParaRPr lang="en-US"/>
        </a:p>
      </dgm:t>
    </dgm:pt>
    <dgm:pt modelId="{2B66642D-6817-4356-AD27-339C73E69199}" type="sibTrans" cxnId="{86FFF25E-E15F-4F0D-85B0-CE64906D68DF}">
      <dgm:prSet/>
      <dgm:spPr/>
      <dgm:t>
        <a:bodyPr/>
        <a:lstStyle/>
        <a:p>
          <a:endParaRPr lang="en-US"/>
        </a:p>
      </dgm:t>
    </dgm:pt>
    <dgm:pt modelId="{9D5363CA-E73D-45A1-AD66-FAEBF2ECF5E9}">
      <dgm:prSet/>
      <dgm:spPr/>
      <dgm:t>
        <a:bodyPr/>
        <a:lstStyle/>
        <a:p>
          <a:r>
            <a:rPr lang="en-CA" dirty="0" smtClean="0"/>
            <a:t>Chapter ends in present: Kate reflecting on her inability to put the bruises and stories about </a:t>
          </a:r>
          <a:r>
            <a:rPr lang="en-CA" dirty="0" err="1" smtClean="0"/>
            <a:t>Pye</a:t>
          </a:r>
          <a:r>
            <a:rPr lang="en-CA" dirty="0" smtClean="0"/>
            <a:t> family together, so she didn’t report anything. Foreshadowing: “wouldn’t have made any difference”</a:t>
          </a:r>
          <a:endParaRPr lang="en-US" dirty="0"/>
        </a:p>
      </dgm:t>
    </dgm:pt>
    <dgm:pt modelId="{D94CA6B5-B883-4A26-BFF2-CA0AFF06494B}" type="parTrans" cxnId="{2E7E39AB-9C76-47FD-BB90-3AB254BE2335}">
      <dgm:prSet/>
      <dgm:spPr/>
      <dgm:t>
        <a:bodyPr/>
        <a:lstStyle/>
        <a:p>
          <a:endParaRPr lang="en-US"/>
        </a:p>
      </dgm:t>
    </dgm:pt>
    <dgm:pt modelId="{F503ACC4-498B-4C81-9CF0-818C1141605C}" type="sibTrans" cxnId="{2E7E39AB-9C76-47FD-BB90-3AB254BE2335}">
      <dgm:prSet/>
      <dgm:spPr/>
      <dgm:t>
        <a:bodyPr/>
        <a:lstStyle/>
        <a:p>
          <a:endParaRPr lang="en-US"/>
        </a:p>
      </dgm:t>
    </dgm:pt>
    <dgm:pt modelId="{97BF6752-EA73-4F29-9BBC-6FE62687C9C3}">
      <dgm:prSet/>
      <dgm:spPr/>
      <dgm:t>
        <a:bodyPr/>
        <a:lstStyle/>
        <a:p>
          <a:r>
            <a:rPr lang="en-CA" dirty="0" smtClean="0"/>
            <a:t>Increased frustration between Matt and Luke: What is the heart of the frustration? What are their roles?</a:t>
          </a:r>
          <a:endParaRPr lang="en-US" dirty="0"/>
        </a:p>
      </dgm:t>
    </dgm:pt>
    <dgm:pt modelId="{49621BC7-A49E-4265-BFDC-3B3826751A4F}" type="parTrans" cxnId="{A3CC0161-ABD7-4756-B763-2746F04A79F5}">
      <dgm:prSet/>
      <dgm:spPr/>
      <dgm:t>
        <a:bodyPr/>
        <a:lstStyle/>
        <a:p>
          <a:endParaRPr lang="en-US"/>
        </a:p>
      </dgm:t>
    </dgm:pt>
    <dgm:pt modelId="{340636A0-694B-4342-90B0-C71C2180D196}" type="sibTrans" cxnId="{A3CC0161-ABD7-4756-B763-2746F04A79F5}">
      <dgm:prSet/>
      <dgm:spPr/>
      <dgm:t>
        <a:bodyPr/>
        <a:lstStyle/>
        <a:p>
          <a:endParaRPr lang="en-US"/>
        </a:p>
      </dgm:t>
    </dgm:pt>
    <dgm:pt modelId="{2D710478-4E8D-443C-94F0-B3749BB9A78E}">
      <dgm:prSet/>
      <dgm:spPr/>
      <dgm:t>
        <a:bodyPr/>
        <a:lstStyle/>
        <a:p>
          <a:r>
            <a:rPr lang="en-CA" smtClean="0"/>
            <a:t>Incident between Luke and Sally McLean: What happened?</a:t>
          </a:r>
          <a:endParaRPr lang="en-US"/>
        </a:p>
      </dgm:t>
    </dgm:pt>
    <dgm:pt modelId="{D31A3C8B-21CD-4FA5-8331-5A5810C2D6A1}" type="parTrans" cxnId="{80A6432B-800D-490C-9CDA-FBD43B27C739}">
      <dgm:prSet/>
      <dgm:spPr/>
      <dgm:t>
        <a:bodyPr/>
        <a:lstStyle/>
        <a:p>
          <a:endParaRPr lang="en-US"/>
        </a:p>
      </dgm:t>
    </dgm:pt>
    <dgm:pt modelId="{FBD6EAAC-3870-41A9-8062-7CCF8DD7A7DD}" type="sibTrans" cxnId="{80A6432B-800D-490C-9CDA-FBD43B27C739}">
      <dgm:prSet/>
      <dgm:spPr/>
      <dgm:t>
        <a:bodyPr/>
        <a:lstStyle/>
        <a:p>
          <a:endParaRPr lang="en-US"/>
        </a:p>
      </dgm:t>
    </dgm:pt>
    <dgm:pt modelId="{30662F1B-BACD-4062-8540-AF936608FE41}">
      <dgm:prSet/>
      <dgm:spPr/>
      <dgm:t>
        <a:bodyPr/>
        <a:lstStyle/>
        <a:p>
          <a:r>
            <a:rPr lang="en-CA" dirty="0" smtClean="0"/>
            <a:t>Pressure on Luke as a result of Matt’s teasing and Sally McLean incident</a:t>
          </a:r>
          <a:endParaRPr lang="en-US" dirty="0"/>
        </a:p>
      </dgm:t>
    </dgm:pt>
    <dgm:pt modelId="{87C4329B-41D4-4D4A-8B06-6A754DC18649}" type="parTrans" cxnId="{3C0C07CE-54D8-48EC-9065-4523FDFD4140}">
      <dgm:prSet/>
      <dgm:spPr/>
      <dgm:t>
        <a:bodyPr/>
        <a:lstStyle/>
        <a:p>
          <a:endParaRPr lang="en-US"/>
        </a:p>
      </dgm:t>
    </dgm:pt>
    <dgm:pt modelId="{5269B811-CA98-424E-B597-146CF44FC945}" type="sibTrans" cxnId="{3C0C07CE-54D8-48EC-9065-4523FDFD4140}">
      <dgm:prSet/>
      <dgm:spPr/>
      <dgm:t>
        <a:bodyPr/>
        <a:lstStyle/>
        <a:p>
          <a:endParaRPr lang="en-US"/>
        </a:p>
      </dgm:t>
    </dgm:pt>
    <dgm:pt modelId="{1AEED429-776E-45B3-8053-2184BE5E360A}" type="pres">
      <dgm:prSet presAssocID="{8FA150A4-0C74-4E1F-98EB-4D4813BA9C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4A6BBC-8E7D-4CD5-9383-CBF3918FFB48}" type="pres">
      <dgm:prSet presAssocID="{1054C4FD-2D74-4446-A282-EE3651D3B9D3}" presName="composite" presStyleCnt="0"/>
      <dgm:spPr/>
    </dgm:pt>
    <dgm:pt modelId="{552B991A-6E93-4394-8CBE-5C03D7715AEF}" type="pres">
      <dgm:prSet presAssocID="{1054C4FD-2D74-4446-A282-EE3651D3B9D3}" presName="parTx" presStyleLbl="alignNode1" presStyleIdx="0" presStyleCnt="2" custLinFactNeighborX="-13053" custLinFactNeighborY="-49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3BB90-8C88-4DBD-902D-A3A2EB61A325}" type="pres">
      <dgm:prSet presAssocID="{1054C4FD-2D74-4446-A282-EE3651D3B9D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FEADD-1BAE-43C5-B74E-9A923F1D4FAA}" type="pres">
      <dgm:prSet presAssocID="{90DA7826-6850-48BB-9B03-D3ED21395BF2}" presName="space" presStyleCnt="0"/>
      <dgm:spPr/>
    </dgm:pt>
    <dgm:pt modelId="{40303C32-BEF8-41BD-8D84-8920C57898D0}" type="pres">
      <dgm:prSet presAssocID="{712703F7-1E4B-4A97-99D7-20F7EAE9AE18}" presName="composite" presStyleCnt="0"/>
      <dgm:spPr/>
    </dgm:pt>
    <dgm:pt modelId="{70760908-12B1-4D44-8316-4AA319C91E2A}" type="pres">
      <dgm:prSet presAssocID="{712703F7-1E4B-4A97-99D7-20F7EAE9AE1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CA7F1-6295-4DB4-924E-841B93E47EC1}" type="pres">
      <dgm:prSet presAssocID="{712703F7-1E4B-4A97-99D7-20F7EAE9AE1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1C0FEC-20D0-49E3-B41C-D2671538F283}" type="presOf" srcId="{165CDE13-8CBA-4B45-BEC2-493B57BA5A39}" destId="{C973BB90-8C88-4DBD-902D-A3A2EB61A325}" srcOrd="0" destOrd="3" presId="urn:microsoft.com/office/officeart/2005/8/layout/hList1"/>
    <dgm:cxn modelId="{55C9C002-BA0D-435A-815D-767D6196C9C0}" type="presOf" srcId="{C4CEA029-F1FD-48FC-8D1B-7F043B6F7DC1}" destId="{C973BB90-8C88-4DBD-902D-A3A2EB61A325}" srcOrd="0" destOrd="4" presId="urn:microsoft.com/office/officeart/2005/8/layout/hList1"/>
    <dgm:cxn modelId="{C0A9B4E8-CD05-425E-8A52-90C178FE575D}" srcId="{8FA150A4-0C74-4E1F-98EB-4D4813BA9C15}" destId="{712703F7-1E4B-4A97-99D7-20F7EAE9AE18}" srcOrd="1" destOrd="0" parTransId="{BD3B2124-009D-4CD5-850D-61D33773B293}" sibTransId="{B1F8BB88-CFFF-41E6-BE8D-BB1DA2420BEB}"/>
    <dgm:cxn modelId="{77917D96-6ECA-4C76-A6B7-F5FECBB8DFDF}" type="presOf" srcId="{1C5092DA-D56E-4A7D-87DB-2F332A7788A8}" destId="{C973BB90-8C88-4DBD-902D-A3A2EB61A325}" srcOrd="0" destOrd="5" presId="urn:microsoft.com/office/officeart/2005/8/layout/hList1"/>
    <dgm:cxn modelId="{B3F195D0-6B19-4A8C-874F-A3EB3FC8579D}" srcId="{1054C4FD-2D74-4446-A282-EE3651D3B9D3}" destId="{165CDE13-8CBA-4B45-BEC2-493B57BA5A39}" srcOrd="3" destOrd="0" parTransId="{E70ADC4B-AB9B-4B3B-AC01-D81864509D64}" sibTransId="{6EC2DC74-27A0-4BED-B569-6FE8FE03A9E7}"/>
    <dgm:cxn modelId="{CC4A896B-A642-4583-A386-CA3FF7676970}" type="presOf" srcId="{9D5363CA-E73D-45A1-AD66-FAEBF2ECF5E9}" destId="{C973BB90-8C88-4DBD-902D-A3A2EB61A325}" srcOrd="0" destOrd="6" presId="urn:microsoft.com/office/officeart/2005/8/layout/hList1"/>
    <dgm:cxn modelId="{AC9AD342-6109-447E-9BD8-BAE54F253D75}" type="presOf" srcId="{30662F1B-BACD-4062-8540-AF936608FE41}" destId="{F38CA7F1-6295-4DB4-924E-841B93E47EC1}" srcOrd="0" destOrd="3" presId="urn:microsoft.com/office/officeart/2005/8/layout/hList1"/>
    <dgm:cxn modelId="{3850BF58-8C25-4FBD-9657-DFC3C1A2D7A9}" srcId="{1054C4FD-2D74-4446-A282-EE3651D3B9D3}" destId="{B87CCF2A-4B2A-48DD-8424-2A86BC24D2FE}" srcOrd="0" destOrd="0" parTransId="{859AE615-4304-4E7A-8E1D-78D4A4610283}" sibTransId="{6723DB72-C0F8-4FDC-B0BE-F0BEE2CFBBEA}"/>
    <dgm:cxn modelId="{66B5BFE3-0572-49C6-BFE7-B08B1ECC80F6}" srcId="{1054C4FD-2D74-4446-A282-EE3651D3B9D3}" destId="{C4CEA029-F1FD-48FC-8D1B-7F043B6F7DC1}" srcOrd="4" destOrd="0" parTransId="{DE2CEDC7-BF8C-4F62-A227-B1E3A148284D}" sibTransId="{9E4BC86D-BBEB-4CAD-B900-5B50E19BC888}"/>
    <dgm:cxn modelId="{B4859AEE-CCBB-4AD7-9F29-105F47F6FCB6}" type="presOf" srcId="{BC60A767-C550-46BE-A902-08EFA1ECD79D}" destId="{C973BB90-8C88-4DBD-902D-A3A2EB61A325}" srcOrd="0" destOrd="1" presId="urn:microsoft.com/office/officeart/2005/8/layout/hList1"/>
    <dgm:cxn modelId="{15880146-552E-4A22-87B6-3F5F6260A0EA}" type="presOf" srcId="{97BF6752-EA73-4F29-9BBC-6FE62687C9C3}" destId="{F38CA7F1-6295-4DB4-924E-841B93E47EC1}" srcOrd="0" destOrd="1" presId="urn:microsoft.com/office/officeart/2005/8/layout/hList1"/>
    <dgm:cxn modelId="{3C0C07CE-54D8-48EC-9065-4523FDFD4140}" srcId="{712703F7-1E4B-4A97-99D7-20F7EAE9AE18}" destId="{30662F1B-BACD-4062-8540-AF936608FE41}" srcOrd="3" destOrd="0" parTransId="{87C4329B-41D4-4D4A-8B06-6A754DC18649}" sibTransId="{5269B811-CA98-424E-B597-146CF44FC945}"/>
    <dgm:cxn modelId="{2E7E39AB-9C76-47FD-BB90-3AB254BE2335}" srcId="{1054C4FD-2D74-4446-A282-EE3651D3B9D3}" destId="{9D5363CA-E73D-45A1-AD66-FAEBF2ECF5E9}" srcOrd="6" destOrd="0" parTransId="{D94CA6B5-B883-4A26-BFF2-CA0AFF06494B}" sibTransId="{F503ACC4-498B-4C81-9CF0-818C1141605C}"/>
    <dgm:cxn modelId="{5130F290-15B1-4C0D-8D81-242E03BE5E01}" type="presOf" srcId="{B87CCF2A-4B2A-48DD-8424-2A86BC24D2FE}" destId="{C973BB90-8C88-4DBD-902D-A3A2EB61A325}" srcOrd="0" destOrd="0" presId="urn:microsoft.com/office/officeart/2005/8/layout/hList1"/>
    <dgm:cxn modelId="{80A6432B-800D-490C-9CDA-FBD43B27C739}" srcId="{712703F7-1E4B-4A97-99D7-20F7EAE9AE18}" destId="{2D710478-4E8D-443C-94F0-B3749BB9A78E}" srcOrd="2" destOrd="0" parTransId="{D31A3C8B-21CD-4FA5-8331-5A5810C2D6A1}" sibTransId="{FBD6EAAC-3870-41A9-8062-7CCF8DD7A7DD}"/>
    <dgm:cxn modelId="{D881AE23-5150-435A-A923-463AA5597C2B}" srcId="{712703F7-1E4B-4A97-99D7-20F7EAE9AE18}" destId="{6596316B-F8A4-476F-A677-A322BF891208}" srcOrd="0" destOrd="0" parTransId="{E113AF07-0437-4387-A990-23FF6B25D1B2}" sibTransId="{00C6138C-FE24-4993-A4DE-135FF87FC912}"/>
    <dgm:cxn modelId="{C549C74C-394E-4C97-B5A4-41210C1A32D3}" type="presOf" srcId="{6596316B-F8A4-476F-A677-A322BF891208}" destId="{F38CA7F1-6295-4DB4-924E-841B93E47EC1}" srcOrd="0" destOrd="0" presId="urn:microsoft.com/office/officeart/2005/8/layout/hList1"/>
    <dgm:cxn modelId="{F36E6A1A-59B3-40BA-B3AE-0D39E148A116}" type="presOf" srcId="{1054C4FD-2D74-4446-A282-EE3651D3B9D3}" destId="{552B991A-6E93-4394-8CBE-5C03D7715AEF}" srcOrd="0" destOrd="0" presId="urn:microsoft.com/office/officeart/2005/8/layout/hList1"/>
    <dgm:cxn modelId="{86FFF25E-E15F-4F0D-85B0-CE64906D68DF}" srcId="{1054C4FD-2D74-4446-A282-EE3651D3B9D3}" destId="{1C5092DA-D56E-4A7D-87DB-2F332A7788A8}" srcOrd="5" destOrd="0" parTransId="{E9BD1C0B-7587-4E3E-8909-5921F01AB248}" sibTransId="{2B66642D-6817-4356-AD27-339C73E69199}"/>
    <dgm:cxn modelId="{BCBF3CF7-E89D-4B9E-BFA2-C1F0990D4B82}" type="presOf" srcId="{712703F7-1E4B-4A97-99D7-20F7EAE9AE18}" destId="{70760908-12B1-4D44-8316-4AA319C91E2A}" srcOrd="0" destOrd="0" presId="urn:microsoft.com/office/officeart/2005/8/layout/hList1"/>
    <dgm:cxn modelId="{97406DD8-8CD8-4506-8A43-14BCAE034974}" type="presOf" srcId="{8FA150A4-0C74-4E1F-98EB-4D4813BA9C15}" destId="{1AEED429-776E-45B3-8053-2184BE5E360A}" srcOrd="0" destOrd="0" presId="urn:microsoft.com/office/officeart/2005/8/layout/hList1"/>
    <dgm:cxn modelId="{A2B59482-C8BD-449D-A9CC-94AABBE34B3E}" type="presOf" srcId="{2FAE1AD6-A0A9-47B0-813F-A0E1B1417A0B}" destId="{C973BB90-8C88-4DBD-902D-A3A2EB61A325}" srcOrd="0" destOrd="2" presId="urn:microsoft.com/office/officeart/2005/8/layout/hList1"/>
    <dgm:cxn modelId="{9B3BAC8A-88DD-428F-B561-122F965A2970}" srcId="{8FA150A4-0C74-4E1F-98EB-4D4813BA9C15}" destId="{1054C4FD-2D74-4446-A282-EE3651D3B9D3}" srcOrd="0" destOrd="0" parTransId="{AF9F9F35-F78A-4462-B753-9DB30545D5D4}" sibTransId="{90DA7826-6850-48BB-9B03-D3ED21395BF2}"/>
    <dgm:cxn modelId="{A3CC0161-ABD7-4756-B763-2746F04A79F5}" srcId="{712703F7-1E4B-4A97-99D7-20F7EAE9AE18}" destId="{97BF6752-EA73-4F29-9BBC-6FE62687C9C3}" srcOrd="1" destOrd="0" parTransId="{49621BC7-A49E-4265-BFDC-3B3826751A4F}" sibTransId="{340636A0-694B-4342-90B0-C71C2180D196}"/>
    <dgm:cxn modelId="{22EB5289-B28A-409C-9794-2FE15C80E660}" type="presOf" srcId="{2D710478-4E8D-443C-94F0-B3749BB9A78E}" destId="{F38CA7F1-6295-4DB4-924E-841B93E47EC1}" srcOrd="0" destOrd="2" presId="urn:microsoft.com/office/officeart/2005/8/layout/hList1"/>
    <dgm:cxn modelId="{EDFCC520-5987-4689-A768-3E5B42805CEF}" srcId="{1054C4FD-2D74-4446-A282-EE3651D3B9D3}" destId="{2FAE1AD6-A0A9-47B0-813F-A0E1B1417A0B}" srcOrd="2" destOrd="0" parTransId="{B6A543CB-AADA-49EC-8008-4CDE446A0F10}" sibTransId="{104CBDF6-B27F-4E05-BC21-DAB245880240}"/>
    <dgm:cxn modelId="{BCAD0732-F06C-4666-80EF-1E59CA807EC9}" srcId="{1054C4FD-2D74-4446-A282-EE3651D3B9D3}" destId="{BC60A767-C550-46BE-A902-08EFA1ECD79D}" srcOrd="1" destOrd="0" parTransId="{D4A51DA6-F39B-41EB-AF6A-60D10F4185DA}" sibTransId="{412489DF-65BD-476E-94D1-30FCA44E716C}"/>
    <dgm:cxn modelId="{87460809-055F-4605-87A9-D945737CE56B}" type="presParOf" srcId="{1AEED429-776E-45B3-8053-2184BE5E360A}" destId="{9B4A6BBC-8E7D-4CD5-9383-CBF3918FFB48}" srcOrd="0" destOrd="0" presId="urn:microsoft.com/office/officeart/2005/8/layout/hList1"/>
    <dgm:cxn modelId="{26D4977A-259B-4E8E-A832-7A04A6193615}" type="presParOf" srcId="{9B4A6BBC-8E7D-4CD5-9383-CBF3918FFB48}" destId="{552B991A-6E93-4394-8CBE-5C03D7715AEF}" srcOrd="0" destOrd="0" presId="urn:microsoft.com/office/officeart/2005/8/layout/hList1"/>
    <dgm:cxn modelId="{F016C4AF-9904-40BE-AD1D-381689955BFA}" type="presParOf" srcId="{9B4A6BBC-8E7D-4CD5-9383-CBF3918FFB48}" destId="{C973BB90-8C88-4DBD-902D-A3A2EB61A325}" srcOrd="1" destOrd="0" presId="urn:microsoft.com/office/officeart/2005/8/layout/hList1"/>
    <dgm:cxn modelId="{888B92C2-D562-4349-90BF-523EEB346C7A}" type="presParOf" srcId="{1AEED429-776E-45B3-8053-2184BE5E360A}" destId="{C66FEADD-1BAE-43C5-B74E-9A923F1D4FAA}" srcOrd="1" destOrd="0" presId="urn:microsoft.com/office/officeart/2005/8/layout/hList1"/>
    <dgm:cxn modelId="{6ABF7044-491C-4F8D-B6A3-BF4A03902542}" type="presParOf" srcId="{1AEED429-776E-45B3-8053-2184BE5E360A}" destId="{40303C32-BEF8-41BD-8D84-8920C57898D0}" srcOrd="2" destOrd="0" presId="urn:microsoft.com/office/officeart/2005/8/layout/hList1"/>
    <dgm:cxn modelId="{1CB0EB29-52BB-4AF3-BC71-B30F551080EC}" type="presParOf" srcId="{40303C32-BEF8-41BD-8D84-8920C57898D0}" destId="{70760908-12B1-4D44-8316-4AA319C91E2A}" srcOrd="0" destOrd="0" presId="urn:microsoft.com/office/officeart/2005/8/layout/hList1"/>
    <dgm:cxn modelId="{B2C58BDF-D6EB-4D9B-8C29-B7362A6BDBC0}" type="presParOf" srcId="{40303C32-BEF8-41BD-8D84-8920C57898D0}" destId="{F38CA7F1-6295-4DB4-924E-841B93E47E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B991A-6E93-4394-8CBE-5C03D7715AEF}">
      <dsp:nvSpPr>
        <dsp:cNvPr id="0" name=""/>
        <dsp:cNvSpPr/>
      </dsp:nvSpPr>
      <dsp:spPr>
        <a:xfrm>
          <a:off x="0" y="159699"/>
          <a:ext cx="4492949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Chapter 11: In the Past</a:t>
          </a:r>
          <a:endParaRPr lang="en-US" sz="1700" kern="1200" dirty="0"/>
        </a:p>
      </dsp:txBody>
      <dsp:txXfrm>
        <a:off x="0" y="159699"/>
        <a:ext cx="4492949" cy="489600"/>
      </dsp:txXfrm>
    </dsp:sp>
    <dsp:sp modelId="{C973BB90-8C88-4DBD-902D-A3A2EB61A325}">
      <dsp:nvSpPr>
        <dsp:cNvPr id="0" name=""/>
        <dsp:cNvSpPr/>
      </dsp:nvSpPr>
      <dsp:spPr>
        <a:xfrm>
          <a:off x="46" y="673750"/>
          <a:ext cx="4492949" cy="4759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Begins with Kate figuring out the information on </a:t>
          </a:r>
          <a:r>
            <a:rPr lang="en-CA" sz="1700" kern="1200" dirty="0" err="1" smtClean="0"/>
            <a:t>Pye</a:t>
          </a:r>
          <a:r>
            <a:rPr lang="en-CA" sz="1700" kern="1200" dirty="0" smtClean="0"/>
            <a:t> family from Mrs. Vernon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Kate remembers life as a fog “smoke drifting through trees” – Everything is automatic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Mrs. Carrington comes home to see Luke – comments about Kate being so quiet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House in disarray: dirty dishes, laundry everywhere, a mess – Visualizes that family is struggling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Fight at school: Alex Kirby (random farm kid) and Laurie </a:t>
          </a:r>
          <a:r>
            <a:rPr lang="en-CA" sz="1700" kern="1200" dirty="0" err="1" smtClean="0"/>
            <a:t>Pye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Kate observes marks (bruises) on Laurie’s back. Laurie leaves school, never to return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Chapter ends in present: Kate reflecting on her inability to put the bruises and stories about </a:t>
          </a:r>
          <a:r>
            <a:rPr lang="en-CA" sz="1700" kern="1200" dirty="0" err="1" smtClean="0"/>
            <a:t>Pye</a:t>
          </a:r>
          <a:r>
            <a:rPr lang="en-CA" sz="1700" kern="1200" dirty="0" smtClean="0"/>
            <a:t> family together, so she didn’t report anything. Foreshadowing: “wouldn’t have made any difference”</a:t>
          </a:r>
          <a:endParaRPr lang="en-US" sz="1700" kern="1200" dirty="0"/>
        </a:p>
      </dsp:txBody>
      <dsp:txXfrm>
        <a:off x="46" y="673750"/>
        <a:ext cx="4492949" cy="4759830"/>
      </dsp:txXfrm>
    </dsp:sp>
    <dsp:sp modelId="{70760908-12B1-4D44-8316-4AA319C91E2A}">
      <dsp:nvSpPr>
        <dsp:cNvPr id="0" name=""/>
        <dsp:cNvSpPr/>
      </dsp:nvSpPr>
      <dsp:spPr>
        <a:xfrm>
          <a:off x="5122008" y="184150"/>
          <a:ext cx="4492949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Chapter 12: In the Past</a:t>
          </a:r>
          <a:endParaRPr lang="en-US" sz="1700" kern="1200" dirty="0"/>
        </a:p>
      </dsp:txBody>
      <dsp:txXfrm>
        <a:off x="5122008" y="184150"/>
        <a:ext cx="4492949" cy="489600"/>
      </dsp:txXfrm>
    </dsp:sp>
    <dsp:sp modelId="{F38CA7F1-6295-4DB4-924E-841B93E47EC1}">
      <dsp:nvSpPr>
        <dsp:cNvPr id="0" name=""/>
        <dsp:cNvSpPr/>
      </dsp:nvSpPr>
      <dsp:spPr>
        <a:xfrm>
          <a:off x="5122008" y="673750"/>
          <a:ext cx="4492949" cy="4759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Kate (in present) remembers letters to Aunt Annie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Increased frustration between Matt and Luke: What is the heart of the frustration? What are their roles?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smtClean="0"/>
            <a:t>Incident between Luke and Sally McLean: What happened?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/>
            <a:t>Pressure on Luke as a result of Matt’s teasing and Sally McLean incident</a:t>
          </a:r>
          <a:endParaRPr lang="en-US" sz="1700" kern="1200" dirty="0"/>
        </a:p>
      </dsp:txBody>
      <dsp:txXfrm>
        <a:off x="5122008" y="673750"/>
        <a:ext cx="4492949" cy="4759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2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5119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436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142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653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727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5969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6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0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7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0266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3954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9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7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3931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1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2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8610" y="215993"/>
            <a:ext cx="8094035" cy="1065139"/>
          </a:xfrm>
        </p:spPr>
        <p:txBody>
          <a:bodyPr/>
          <a:lstStyle/>
          <a:p>
            <a:r>
              <a:rPr lang="en-CA" sz="6000" i="1" dirty="0" smtClean="0"/>
              <a:t>Crow Lake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866" y="1281132"/>
            <a:ext cx="4449779" cy="472352"/>
          </a:xfrm>
        </p:spPr>
        <p:txBody>
          <a:bodyPr>
            <a:normAutofit/>
          </a:bodyPr>
          <a:lstStyle/>
          <a:p>
            <a:r>
              <a:rPr lang="en-CA" dirty="0" smtClean="0"/>
              <a:t>CHAPTERS 11-12 INFORMATION</a:t>
            </a:r>
            <a:endParaRPr lang="en-US" dirty="0"/>
          </a:p>
        </p:txBody>
      </p:sp>
      <p:pic>
        <p:nvPicPr>
          <p:cNvPr id="1026" name="Picture 2" descr="http://d.gr-assets.com/books/1320548926l/1742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76" y="1345200"/>
            <a:ext cx="2600325" cy="42862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31666" y="2149497"/>
            <a:ext cx="54648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CHAPTER SUMMARIES</a:t>
            </a:r>
          </a:p>
          <a:p>
            <a:endParaRPr lang="en-CA" sz="2400" b="1" dirty="0"/>
          </a:p>
          <a:p>
            <a:r>
              <a:rPr lang="en-CA" sz="2400" b="1" dirty="0" smtClean="0"/>
              <a:t>CHARACTER DEVELOPMENTS</a:t>
            </a:r>
          </a:p>
          <a:p>
            <a:endParaRPr lang="en-CA" sz="2400" b="1" dirty="0"/>
          </a:p>
          <a:p>
            <a:r>
              <a:rPr lang="en-CA" sz="2400" b="1" dirty="0" smtClean="0"/>
              <a:t>OTHER INFORMATION</a:t>
            </a:r>
            <a:endParaRPr lang="en-US" sz="2400" b="1" dirty="0"/>
          </a:p>
        </p:txBody>
      </p:sp>
      <p:pic>
        <p:nvPicPr>
          <p:cNvPr id="6" name="Picture 2" descr="http://d.gr-assets.com/books/1320548926l/1742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645" y="9379"/>
            <a:ext cx="661040" cy="1089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6613906" y="5995732"/>
            <a:ext cx="4449779" cy="4723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CA" dirty="0" smtClean="0"/>
              <a:t>S. Wilson – ENG4C –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4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4226" y="-9771"/>
            <a:ext cx="4998419" cy="990689"/>
          </a:xfrm>
        </p:spPr>
        <p:txBody>
          <a:bodyPr/>
          <a:lstStyle/>
          <a:p>
            <a:r>
              <a:rPr lang="en-CA" sz="5400" i="1" dirty="0" smtClean="0"/>
              <a:t>Crow Lake</a:t>
            </a:r>
            <a:endParaRPr lang="en-U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866" y="739398"/>
            <a:ext cx="4449779" cy="472352"/>
          </a:xfrm>
        </p:spPr>
        <p:txBody>
          <a:bodyPr>
            <a:normAutofit/>
          </a:bodyPr>
          <a:lstStyle/>
          <a:p>
            <a:r>
              <a:rPr lang="en-CA" dirty="0" smtClean="0"/>
              <a:t>CHAPTERS 11-12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8900" y="823130"/>
            <a:ext cx="3303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CHAPTER SUMMARIES</a:t>
            </a:r>
          </a:p>
        </p:txBody>
      </p:sp>
      <p:pic>
        <p:nvPicPr>
          <p:cNvPr id="6" name="Picture 2" descr="http://d.gr-assets.com/books/1320548926l/1742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645" y="9379"/>
            <a:ext cx="661040" cy="1089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98942733"/>
              </p:ext>
            </p:extLst>
          </p:nvPr>
        </p:nvGraphicFramePr>
        <p:xfrm>
          <a:off x="1778900" y="1211750"/>
          <a:ext cx="9615005" cy="5617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49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52B991A-6E93-4394-8CBE-5C03D7715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552B991A-6E93-4394-8CBE-5C03D7715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552B991A-6E93-4394-8CBE-5C03D7715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973BB90-8C88-4DBD-902D-A3A2EB61A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C973BB90-8C88-4DBD-902D-A3A2EB61A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C973BB90-8C88-4DBD-902D-A3A2EB61A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760908-12B1-4D44-8316-4AA319C91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70760908-12B1-4D44-8316-4AA319C91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70760908-12B1-4D44-8316-4AA319C91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38CA7F1-6295-4DB4-924E-841B93E47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F38CA7F1-6295-4DB4-924E-841B93E47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F38CA7F1-6295-4DB4-924E-841B93E47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9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4226" y="-9771"/>
            <a:ext cx="4998419" cy="990689"/>
          </a:xfrm>
        </p:spPr>
        <p:txBody>
          <a:bodyPr>
            <a:normAutofit fontScale="90000"/>
          </a:bodyPr>
          <a:lstStyle/>
          <a:p>
            <a:r>
              <a:rPr lang="en-CA" i="1" dirty="0" smtClean="0"/>
              <a:t>Crow Lake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866" y="722582"/>
            <a:ext cx="4449779" cy="472352"/>
          </a:xfrm>
        </p:spPr>
        <p:txBody>
          <a:bodyPr>
            <a:normAutofit/>
          </a:bodyPr>
          <a:lstStyle/>
          <a:p>
            <a:r>
              <a:rPr lang="en-CA" dirty="0" smtClean="0"/>
              <a:t>CHAPTERS 11-12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3403" y="1215084"/>
            <a:ext cx="438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CHARACTER DEVELOPMENTS</a:t>
            </a:r>
          </a:p>
        </p:txBody>
      </p:sp>
      <p:pic>
        <p:nvPicPr>
          <p:cNvPr id="6" name="Picture 2" descr="http://d.gr-assets.com/books/1320548926l/1742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645" y="9379"/>
            <a:ext cx="661040" cy="1089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3403" y="1812209"/>
            <a:ext cx="6096000" cy="518911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Readers are introduced to a number of new characters in these five chapters. Make sure you understand some of the qualities of:</a:t>
            </a: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 </a:t>
            </a:r>
            <a:r>
              <a:rPr lang="en-C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Author explains how Kate couldn’t make connections between things as a child. What argument is being made about children? What is childhood innocence?</a:t>
            </a:r>
          </a:p>
          <a:p>
            <a:pPr lvl="2">
              <a:lnSpc>
                <a:spcPct val="115000"/>
              </a:lnSpc>
            </a:pPr>
            <a:endParaRPr lang="en-CA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Luke/Matt 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How does the setting in the home mirror the moods of the characters?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15000"/>
              </a:lnSpc>
            </a:pPr>
            <a:endParaRPr lang="en-C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CA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Pye</a:t>
            </a:r>
            <a:r>
              <a:rPr lang="en-C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Family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the build-up in the last section, a series of events involving Laurie </a:t>
            </a:r>
            <a:r>
              <a:rPr lang="en-CA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Pye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described. How does this impact Kate?</a:t>
            </a:r>
            <a:endParaRPr lang="en-CA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CA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8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4226" y="-9771"/>
            <a:ext cx="4998419" cy="990689"/>
          </a:xfrm>
        </p:spPr>
        <p:txBody>
          <a:bodyPr>
            <a:normAutofit fontScale="90000"/>
          </a:bodyPr>
          <a:lstStyle/>
          <a:p>
            <a:r>
              <a:rPr lang="en-CA" i="1" dirty="0" smtClean="0"/>
              <a:t>Crow Lake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866" y="744742"/>
            <a:ext cx="4449779" cy="472352"/>
          </a:xfrm>
        </p:spPr>
        <p:txBody>
          <a:bodyPr>
            <a:normAutofit/>
          </a:bodyPr>
          <a:lstStyle/>
          <a:p>
            <a:r>
              <a:rPr lang="en-CA" dirty="0" smtClean="0"/>
              <a:t>CHAPTERS 11-12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4739" y="740981"/>
            <a:ext cx="438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MIDDLE OF THE NOVEL</a:t>
            </a:r>
          </a:p>
        </p:txBody>
      </p:sp>
      <p:pic>
        <p:nvPicPr>
          <p:cNvPr id="6" name="Picture 2" descr="http://d.gr-assets.com/books/1320548926l/1742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645" y="9379"/>
            <a:ext cx="661040" cy="1089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04226" y="1262484"/>
            <a:ext cx="30299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C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</a:t>
            </a:r>
            <a:endParaRPr lang="en-CA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CA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CA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CA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0892" y="1971607"/>
            <a:ext cx="631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By the middle of the novel, a number of conflicts have been introduced and developed. What are they?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187223" y="2778438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Death of Parents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80174" y="2778437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>
                <a:solidFill>
                  <a:schemeClr val="accent5">
                    <a:lumMod val="50000"/>
                  </a:schemeClr>
                </a:solidFill>
              </a:rPr>
              <a:t>Pye</a:t>
            </a:r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 Family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97177" y="2778437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Luke and Sally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814180" y="2778437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Kate and Daniel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513204" y="4451158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Kate and Herself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6857428" y="3511427"/>
            <a:ext cx="1232484" cy="866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8578516" y="4042611"/>
            <a:ext cx="3332747" cy="23822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 are these conflicts related?</a:t>
            </a:r>
          </a:p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What is the author teaching us through these conflicts?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4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4226" y="-9771"/>
            <a:ext cx="4998419" cy="990689"/>
          </a:xfrm>
        </p:spPr>
        <p:txBody>
          <a:bodyPr>
            <a:normAutofit fontScale="90000"/>
          </a:bodyPr>
          <a:lstStyle/>
          <a:p>
            <a:r>
              <a:rPr lang="en-CA" i="1" dirty="0" smtClean="0"/>
              <a:t>Crow Lake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866" y="744742"/>
            <a:ext cx="4449779" cy="472352"/>
          </a:xfrm>
        </p:spPr>
        <p:txBody>
          <a:bodyPr>
            <a:normAutofit/>
          </a:bodyPr>
          <a:lstStyle/>
          <a:p>
            <a:r>
              <a:rPr lang="en-CA" dirty="0" smtClean="0"/>
              <a:t>CHAPTERS 11-12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4739" y="740981"/>
            <a:ext cx="438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MIDDLE OF THE NOVEL</a:t>
            </a:r>
          </a:p>
        </p:txBody>
      </p:sp>
      <p:pic>
        <p:nvPicPr>
          <p:cNvPr id="6" name="Picture 2" descr="http://d.gr-assets.com/books/1320548926l/1742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645" y="9379"/>
            <a:ext cx="661040" cy="1089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04226" y="1262484"/>
            <a:ext cx="30299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C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PLOT</a:t>
            </a:r>
            <a:endParaRPr lang="en-CA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CA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CA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CA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8008" y="1806295"/>
            <a:ext cx="631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were the most important parts of the story so far?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815908" y="2340939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Death of Parents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49600" y="3118868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Aunt Annie’s Arrival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688006" y="3891133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Luke Takes Over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08939" y="5444532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Luke and Matt Fight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0533" y="4677931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>
                <a:solidFill>
                  <a:schemeClr val="accent5">
                    <a:lumMod val="50000"/>
                  </a:schemeClr>
                </a:solidFill>
              </a:rPr>
              <a:t>Pye</a:t>
            </a:r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 Family Incidents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340642" y="2340938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Kate Retelling Story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217288" y="3122070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Kate and Her Family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261575" y="3891134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Kate and Daniel’s Family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142752" y="4677931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Kate and Interest in Science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0004586" y="5446995"/>
            <a:ext cx="1920933" cy="689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Kate’s Inability to Help Laurie </a:t>
            </a:r>
            <a:r>
              <a:rPr lang="en-CA" dirty="0" err="1" smtClean="0">
                <a:solidFill>
                  <a:schemeClr val="accent5">
                    <a:lumMod val="50000"/>
                  </a:schemeClr>
                </a:solidFill>
              </a:rPr>
              <a:t>Pye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194370" y="4047246"/>
            <a:ext cx="3198536" cy="2377617"/>
          </a:xfrm>
          <a:prstGeom prst="round2Diag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What events stick most in your mind?</a:t>
            </a:r>
            <a:br>
              <a:rPr lang="en-CA" sz="2000" dirty="0" smtClean="0"/>
            </a:b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>Why do certain plot points connect with us more than others?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772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4226" y="-9771"/>
            <a:ext cx="4998419" cy="990689"/>
          </a:xfrm>
        </p:spPr>
        <p:txBody>
          <a:bodyPr>
            <a:normAutofit fontScale="90000"/>
          </a:bodyPr>
          <a:lstStyle/>
          <a:p>
            <a:r>
              <a:rPr lang="en-CA" i="1" dirty="0" smtClean="0"/>
              <a:t>Crow Lake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866" y="744742"/>
            <a:ext cx="4449779" cy="472352"/>
          </a:xfrm>
        </p:spPr>
        <p:txBody>
          <a:bodyPr>
            <a:normAutofit/>
          </a:bodyPr>
          <a:lstStyle/>
          <a:p>
            <a:r>
              <a:rPr lang="en-CA" dirty="0" smtClean="0"/>
              <a:t>CHAPTERS 11-12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4739" y="740981"/>
            <a:ext cx="438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MIDDLE OF THE NOVEL</a:t>
            </a:r>
          </a:p>
        </p:txBody>
      </p:sp>
      <p:pic>
        <p:nvPicPr>
          <p:cNvPr id="6" name="Picture 2" descr="http://d.gr-assets.com/books/1320548926l/1742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645" y="9379"/>
            <a:ext cx="661040" cy="1089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86990" y="1262484"/>
            <a:ext cx="424714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C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ASSIGNMENT</a:t>
            </a:r>
            <a:endParaRPr lang="en-CA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CA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CA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CA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2275" y="1830358"/>
            <a:ext cx="6316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An </a:t>
            </a:r>
            <a:r>
              <a:rPr lang="en-CA" b="1" dirty="0" smtClean="0"/>
              <a:t>INTERNAL MONOLOGUE</a:t>
            </a:r>
            <a:r>
              <a:rPr lang="en-CA" dirty="0" smtClean="0"/>
              <a:t> is a piece of writing that reflects the inner thoughts of a character. In </a:t>
            </a:r>
            <a:r>
              <a:rPr lang="en-CA" i="1" dirty="0" smtClean="0"/>
              <a:t>Crow Lake</a:t>
            </a:r>
            <a:r>
              <a:rPr lang="en-CA" dirty="0" smtClean="0"/>
              <a:t>, we have spent a very long time hearing about events from Kate’s perspective, and this has including several internal monologues.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52275" y="3169922"/>
            <a:ext cx="6316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Create a written journal response outlining the main events of the novel from the perspective of any other character – however small or large their role in the novel. How does the change in perspective change the telling us of the story? How do they see things?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04226" y="4508488"/>
            <a:ext cx="6316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SUCCESS CRITERIA: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Shows an understanding of the main plot points of the novel’s first half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Shows an understanding of perspective and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Is at least 350 words, showing development of ideas from the novel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Edited for spelling and 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2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build="p"/>
      <p:bldP spid="19" grpId="0"/>
      <p:bldP spid="2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2575</TotalTime>
  <Words>587</Words>
  <Application>Microsoft Office PowerPoint</Application>
  <PresentationFormat>Custom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Parallax</vt:lpstr>
      <vt:lpstr>Crow Lake</vt:lpstr>
      <vt:lpstr>Crow Lake</vt:lpstr>
      <vt:lpstr>Crow Lake</vt:lpstr>
      <vt:lpstr>Crow Lake</vt:lpstr>
      <vt:lpstr>Crow Lake</vt:lpstr>
      <vt:lpstr>Crow Lake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 Lake</dc:title>
  <dc:creator>Stephen Wilson</dc:creator>
  <cp:lastModifiedBy>Wilson, Stephen</cp:lastModifiedBy>
  <cp:revision>78</cp:revision>
  <dcterms:created xsi:type="dcterms:W3CDTF">2016-02-14T23:32:15Z</dcterms:created>
  <dcterms:modified xsi:type="dcterms:W3CDTF">2016-03-03T13:18:32Z</dcterms:modified>
</cp:coreProperties>
</file>