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36"/>
  </p:notesMasterIdLst>
  <p:sldIdLst>
    <p:sldId id="287" r:id="rId2"/>
    <p:sldId id="288" r:id="rId3"/>
    <p:sldId id="289" r:id="rId4"/>
    <p:sldId id="290" r:id="rId5"/>
    <p:sldId id="291" r:id="rId6"/>
    <p:sldId id="292" r:id="rId7"/>
    <p:sldId id="293" r:id="rId8"/>
    <p:sldId id="294" r:id="rId9"/>
    <p:sldId id="295" r:id="rId10"/>
    <p:sldId id="296" r:id="rId11"/>
    <p:sldId id="299" r:id="rId12"/>
    <p:sldId id="301" r:id="rId13"/>
    <p:sldId id="302" r:id="rId14"/>
    <p:sldId id="303" r:id="rId15"/>
    <p:sldId id="304" r:id="rId16"/>
    <p:sldId id="305" r:id="rId17"/>
    <p:sldId id="256" r:id="rId18"/>
    <p:sldId id="257" r:id="rId19"/>
    <p:sldId id="260" r:id="rId20"/>
    <p:sldId id="261" r:id="rId21"/>
    <p:sldId id="262" r:id="rId22"/>
    <p:sldId id="263" r:id="rId23"/>
    <p:sldId id="264" r:id="rId24"/>
    <p:sldId id="283" r:id="rId25"/>
    <p:sldId id="286" r:id="rId26"/>
    <p:sldId id="265" r:id="rId27"/>
    <p:sldId id="285" r:id="rId28"/>
    <p:sldId id="273" r:id="rId29"/>
    <p:sldId id="274" r:id="rId30"/>
    <p:sldId id="275" r:id="rId31"/>
    <p:sldId id="276" r:id="rId32"/>
    <p:sldId id="277" r:id="rId33"/>
    <p:sldId id="278" r:id="rId34"/>
    <p:sldId id="279"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92" y="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en-US"/>
          </a:p>
        </p:txBody>
      </p:sp>
      <p:sp>
        <p:nvSpPr>
          <p:cNvPr id="2355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en-US"/>
          </a:p>
        </p:txBody>
      </p:sp>
      <p:sp>
        <p:nvSpPr>
          <p:cNvPr id="553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en-US"/>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6F05DA2-1A43-4E06-86A4-51F9AAF39D98}" type="slidenum">
              <a:rPr lang="en-US" altLang="en-US"/>
              <a:pPr/>
              <a:t>‹#›</a:t>
            </a:fld>
            <a:endParaRPr lang="en-US" altLang="en-US"/>
          </a:p>
        </p:txBody>
      </p:sp>
    </p:spTree>
    <p:extLst>
      <p:ext uri="{BB962C8B-B14F-4D97-AF65-F5344CB8AC3E}">
        <p14:creationId xmlns:p14="http://schemas.microsoft.com/office/powerpoint/2010/main" val="3023243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071A796-C93C-47D0-ACA6-2A5ED724EF3A}" type="slidenum">
              <a:rPr lang="en-US" altLang="en-US"/>
              <a:pPr eaLnBrk="1" hangingPunct="1"/>
              <a:t>1</a:t>
            </a:fld>
            <a:endParaRPr lang="en-US" altLang="en-US"/>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The 1920s were an era of “mindless materialism and consumption and pursuit of private wealth.”</a:t>
            </a:r>
          </a:p>
        </p:txBody>
      </p:sp>
    </p:spTree>
    <p:extLst>
      <p:ext uri="{BB962C8B-B14F-4D97-AF65-F5344CB8AC3E}">
        <p14:creationId xmlns:p14="http://schemas.microsoft.com/office/powerpoint/2010/main" val="2347468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D1C90D-AA7B-4872-880B-E91D2FE767B2}" type="slidenum">
              <a:rPr lang="en-US" altLang="en-US"/>
              <a:pPr eaLnBrk="1" hangingPunct="1"/>
              <a:t>10</a:t>
            </a:fld>
            <a:endParaRPr lang="en-US" altLang="en-US"/>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smtClean="0">
                <a:latin typeface="Arial" panose="020B0604020202020204" pitchFamily="34" charset="0"/>
              </a:rPr>
              <a:t>The role of women changed – their behavior, looks, and aims connected to the 20</a:t>
            </a:r>
            <a:r>
              <a:rPr lang="en-US" altLang="en-US" sz="1000" baseline="30000" smtClean="0">
                <a:latin typeface="Arial" panose="020B0604020202020204" pitchFamily="34" charset="0"/>
              </a:rPr>
              <a:t>th</a:t>
            </a:r>
            <a:r>
              <a:rPr lang="en-US" altLang="en-US" sz="1000" smtClean="0">
                <a:latin typeface="Arial" panose="020B0604020202020204" pitchFamily="34" charset="0"/>
              </a:rPr>
              <a:t> century speed.</a:t>
            </a:r>
          </a:p>
          <a:p>
            <a:pPr eaLnBrk="1" hangingPunct="1"/>
            <a:r>
              <a:rPr lang="en-US" altLang="en-US" sz="1000" b="1" smtClean="0">
                <a:latin typeface="Arial" panose="020B0604020202020204" pitchFamily="34" charset="0"/>
              </a:rPr>
              <a:t>World War I brought about the first step towards a new role of women in American society. During the war women were employed in all jobs of the work force because of the manpower shortage. Then during the twenties they had found entrance to business and politics though in the very minority. In the work sector about ten million women earned money themselves now . </a:t>
            </a:r>
            <a:endParaRPr lang="en-US" altLang="en-US" sz="1000" smtClean="0">
              <a:latin typeface="Arial" panose="020B0604020202020204" pitchFamily="34" charset="0"/>
            </a:endParaRPr>
          </a:p>
          <a:p>
            <a:pPr eaLnBrk="1" hangingPunct="1"/>
            <a:r>
              <a:rPr lang="en-US" altLang="en-US" sz="1000" b="1" smtClean="0">
                <a:latin typeface="Arial" panose="020B0604020202020204" pitchFamily="34" charset="0"/>
              </a:rPr>
              <a:t>Suffrage</a:t>
            </a:r>
            <a:r>
              <a:rPr lang="en-US" altLang="en-US" sz="1000" smtClean="0">
                <a:latin typeface="Arial" panose="020B0604020202020204" pitchFamily="34" charset="0"/>
              </a:rPr>
              <a:t> In 1920 women's suffrage was finally fixed throughout the United States: The right ... to vote shall not be denied or abridged ... on account of sex. The Nineteenths Amendment didn't effect American politics. </a:t>
            </a:r>
            <a:r>
              <a:rPr lang="en-US" altLang="en-US" sz="1000" b="1" smtClean="0">
                <a:latin typeface="Arial" panose="020B0604020202020204" pitchFamily="34" charset="0"/>
              </a:rPr>
              <a:t> </a:t>
            </a:r>
          </a:p>
          <a:p>
            <a:pPr eaLnBrk="1" hangingPunct="1"/>
            <a:r>
              <a:rPr lang="en-US" altLang="en-US" sz="1000" b="1" smtClean="0">
                <a:latin typeface="Arial" panose="020B0604020202020204" pitchFamily="34" charset="0"/>
              </a:rPr>
              <a:t>Behavior </a:t>
            </a:r>
            <a:r>
              <a:rPr lang="en-US" altLang="en-US" sz="1000" smtClean="0">
                <a:latin typeface="Arial" panose="020B0604020202020204" pitchFamily="34" charset="0"/>
              </a:rPr>
              <a:t>But the relations between the sexes changed radically during the decade. Prohibition of alcohol reshaped into secret fun: men and women began drinking together at private cocktail parties which replaced the illegal saloon. Women started smoking. For those who could afford it the automobile became a further means of liberation. And they enjoyed sports like golf. On Saturday afternoon quite a few also attended the Big Game, watched football. The new dancing style expressed a new joy of life. The new woman revolted against being treated as a love object or male property. Feminist leaders fought against the general idea of women as a mother and housewife. The conduct shows the disintegration of the values and customs of the older generations. </a:t>
            </a:r>
          </a:p>
          <a:p>
            <a:pPr eaLnBrk="1" hangingPunct="1"/>
            <a:r>
              <a:rPr lang="en-US" altLang="en-US" sz="1000" b="1" smtClean="0">
                <a:latin typeface="Arial" panose="020B0604020202020204" pitchFamily="34" charset="0"/>
              </a:rPr>
              <a:t>Looks </a:t>
            </a:r>
            <a:r>
              <a:rPr lang="en-US" altLang="en-US" sz="1000" smtClean="0">
                <a:latin typeface="Arial" panose="020B0604020202020204" pitchFamily="34" charset="0"/>
              </a:rPr>
              <a:t>And just as well the looks of the young women experienced drastic change. Girls had their hair cut short like boys (in a bob) and went hatless. They wore short shirts or dresses and their coats reached only to their knees. These young women were known as flappers. </a:t>
            </a:r>
          </a:p>
          <a:p>
            <a:pPr eaLnBrk="1" hangingPunct="1"/>
            <a:r>
              <a:rPr lang="en-US" altLang="en-US" sz="1000" b="1" smtClean="0">
                <a:latin typeface="Arial" panose="020B0604020202020204" pitchFamily="34" charset="0"/>
              </a:rPr>
              <a:t>Sex</a:t>
            </a:r>
            <a:r>
              <a:rPr lang="en-US" altLang="en-US" sz="1000" smtClean="0">
                <a:latin typeface="Arial" panose="020B0604020202020204" pitchFamily="34" charset="0"/>
              </a:rPr>
              <a:t>Sexual relations were now more like open discussions. Some feminists denounced sexuality as a male problem. Some men described women as becoming frigid and masculine. </a:t>
            </a:r>
          </a:p>
        </p:txBody>
      </p:sp>
    </p:spTree>
    <p:extLst>
      <p:ext uri="{BB962C8B-B14F-4D97-AF65-F5344CB8AC3E}">
        <p14:creationId xmlns:p14="http://schemas.microsoft.com/office/powerpoint/2010/main" val="1724613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BE58CA-EA0B-4FA1-876C-86E3F82092AC}" type="slidenum">
              <a:rPr lang="en-US" altLang="en-US"/>
              <a:pPr eaLnBrk="1" hangingPunct="1"/>
              <a:t>12</a:t>
            </a:fld>
            <a:endParaRPr lang="en-US" altLang="en-US"/>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602379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2A4A9BF-B440-4DB9-B022-A54CD0BA743F}" type="slidenum">
              <a:rPr lang="en-US" altLang="en-US"/>
              <a:pPr eaLnBrk="1" hangingPunct="1"/>
              <a:t>13</a:t>
            </a:fld>
            <a:endParaRPr lang="en-US" altLang="en-US"/>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These wishes were expressed in Thomas Jefferson’s Declaration of Independence.</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concept of the American Dream is presented from two different POV</a:t>
            </a:r>
          </a:p>
        </p:txBody>
      </p:sp>
    </p:spTree>
    <p:extLst>
      <p:ext uri="{BB962C8B-B14F-4D97-AF65-F5344CB8AC3E}">
        <p14:creationId xmlns:p14="http://schemas.microsoft.com/office/powerpoint/2010/main" val="2250804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A1B1825-74E3-4CB7-BC1B-D015EA35DFB6}" type="slidenum">
              <a:rPr lang="en-US" altLang="en-US"/>
              <a:pPr eaLnBrk="1" hangingPunct="1"/>
              <a:t>14</a:t>
            </a:fld>
            <a:endParaRPr lang="en-US" altLang="en-US"/>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The American Dream relates to a desire for spiritual and material improvement.</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But what happened was the material aspect clearly outraced the spiritual ideals… it was achieved too quickly.  So there emerged a state of material well-being but lacking in spiritual life or purpose.</a:t>
            </a: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13776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1DCF65C-B364-49CA-94AF-C508CABD68CD}" type="slidenum">
              <a:rPr lang="en-US" altLang="en-US"/>
              <a:pPr eaLnBrk="1" hangingPunct="1"/>
              <a:t>15</a:t>
            </a:fld>
            <a:endParaRPr lang="en-US" altLang="en-US"/>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The American Dream has totally failed to bring any kind of fulfillment, whether spiritual or material.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For all the progress and prosperity, for all the declaration of democratic principles, there are still poverty, discrimination, exploitation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As far as morality and values, there are also hypocrisy, cu=corruption and suppression.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Great Gatsby also comments on this. Condition.</a:t>
            </a:r>
          </a:p>
        </p:txBody>
      </p:sp>
    </p:spTree>
    <p:extLst>
      <p:ext uri="{BB962C8B-B14F-4D97-AF65-F5344CB8AC3E}">
        <p14:creationId xmlns:p14="http://schemas.microsoft.com/office/powerpoint/2010/main" val="607684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F919F6-21BF-4A52-88A9-0C0EC4C9310C}" type="slidenum">
              <a:rPr lang="en-US" altLang="en-US"/>
              <a:pPr eaLnBrk="1" hangingPunct="1"/>
              <a:t>16</a:t>
            </a:fld>
            <a:endParaRPr lang="en-US" altLang="en-US"/>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786708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F44317D-670B-434A-8BB7-02BE36870E5C}" type="slidenum">
              <a:rPr lang="en-US" altLang="en-US"/>
              <a:pPr eaLnBrk="1" hangingPunct="1"/>
              <a:t>2</a:t>
            </a:fld>
            <a:endParaRPr lang="en-US" altLang="en-US"/>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The book was written in the 20s and is a book about the 20s: the novel comments on the gaiety and the moral decadence of the period, innumerable references the contemporary scene:</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Wild, extravagant parties and the shallowness and the aimlessness of the individual.</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Fitzgerald stresses the need for hope and dreams to give meaning and purpose to man’s efforts.  But hopes and dreams have to fail because ideals standing behind both are mainly too fantastic to be realized.</a:t>
            </a:r>
          </a:p>
        </p:txBody>
      </p:sp>
    </p:spTree>
    <p:extLst>
      <p:ext uri="{BB962C8B-B14F-4D97-AF65-F5344CB8AC3E}">
        <p14:creationId xmlns:p14="http://schemas.microsoft.com/office/powerpoint/2010/main" val="221471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E4F51FB-0FBB-4F47-B8D2-1EF35A325C28}" type="slidenum">
              <a:rPr lang="en-US" altLang="en-US"/>
              <a:pPr eaLnBrk="1" hangingPunct="1"/>
              <a:t>3</a:t>
            </a:fld>
            <a:endParaRPr lang="en-US" altLang="en-US"/>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1918 the war had been won but nothing worth winning had been gained, because idealism had been used-up, that caused uneasy feelings and a general disillusionment among the people which caused nervousness: racism, intolerance, violence, Ku Klux Klan, immigrants, political intolerance "ghost of bolshevism" behind every form of social protest/ strikes. </a:t>
            </a:r>
          </a:p>
        </p:txBody>
      </p:sp>
    </p:spTree>
    <p:extLst>
      <p:ext uri="{BB962C8B-B14F-4D97-AF65-F5344CB8AC3E}">
        <p14:creationId xmlns:p14="http://schemas.microsoft.com/office/powerpoint/2010/main" val="2546173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EB00E95-10F8-4F83-B687-906732F223F5}" type="slidenum">
              <a:rPr lang="en-US" altLang="en-US"/>
              <a:pPr eaLnBrk="1" hangingPunct="1"/>
              <a:t>4</a:t>
            </a:fld>
            <a:endParaRPr lang="en-US" altLang="en-US"/>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Decline or destiny?  Period between wars.</a:t>
            </a:r>
          </a:p>
        </p:txBody>
      </p:sp>
    </p:spTree>
    <p:extLst>
      <p:ext uri="{BB962C8B-B14F-4D97-AF65-F5344CB8AC3E}">
        <p14:creationId xmlns:p14="http://schemas.microsoft.com/office/powerpoint/2010/main" val="1780382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D5A935C-664A-4EAD-9B78-661B1669C4C1}" type="slidenum">
              <a:rPr lang="en-US" altLang="en-US"/>
              <a:pPr eaLnBrk="1" hangingPunct="1"/>
              <a:t>5</a:t>
            </a:fld>
            <a:endParaRPr lang="en-US" altLang="en-US"/>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View of contemporaries</a:t>
            </a:r>
          </a:p>
        </p:txBody>
      </p:sp>
    </p:spTree>
    <p:extLst>
      <p:ext uri="{BB962C8B-B14F-4D97-AF65-F5344CB8AC3E}">
        <p14:creationId xmlns:p14="http://schemas.microsoft.com/office/powerpoint/2010/main" val="463106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4E39F6-B4D7-46F6-8F6D-84507CDBA3B7}" type="slidenum">
              <a:rPr lang="en-US" altLang="en-US"/>
              <a:pPr eaLnBrk="1" hangingPunct="1"/>
              <a:t>6</a:t>
            </a:fld>
            <a:endParaRPr lang="en-US" altLang="en-US"/>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Mainly from literary intellectuals</a:t>
            </a:r>
          </a:p>
        </p:txBody>
      </p:sp>
    </p:spTree>
    <p:extLst>
      <p:ext uri="{BB962C8B-B14F-4D97-AF65-F5344CB8AC3E}">
        <p14:creationId xmlns:p14="http://schemas.microsoft.com/office/powerpoint/2010/main" val="2542620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564902-662B-4139-92A1-3BDE45905460}" type="slidenum">
              <a:rPr lang="en-US" altLang="en-US"/>
              <a:pPr eaLnBrk="1" hangingPunct="1"/>
              <a:t>7</a:t>
            </a:fld>
            <a:endParaRPr lang="en-US" altLang="en-US"/>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993187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576BCE2-B41A-46C9-A89A-C3AC880AC9DA}" type="slidenum">
              <a:rPr lang="en-US" altLang="en-US"/>
              <a:pPr eaLnBrk="1" hangingPunct="1"/>
              <a:t>8</a:t>
            </a:fld>
            <a:endParaRPr lang="en-US" altLang="en-US"/>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8924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D2D571-9A91-44E8-9F43-365F83911219}" type="slidenum">
              <a:rPr lang="en-US" altLang="en-US"/>
              <a:pPr eaLnBrk="1" hangingPunct="1"/>
              <a:t>9</a:t>
            </a:fld>
            <a:endParaRPr lang="en-US" altLang="en-US"/>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In "The Great Gatsby" Jay Gatsby is suspected to be a bootlegger and a murderer. And Meyer Wolfshiem is said to have "fixed the World's Series" in 1919. Even Jordan Baker is someone who cheated at playing golf. Illegal gambling and bootlegging led to wide-spread corruption in the United States at that time. Prohibition is not taken seriously in "The Great Gatsby": in almost every chapter alcoholic drinks are offered. </a:t>
            </a:r>
          </a:p>
        </p:txBody>
      </p:sp>
    </p:spTree>
    <p:extLst>
      <p:ext uri="{BB962C8B-B14F-4D97-AF65-F5344CB8AC3E}">
        <p14:creationId xmlns:p14="http://schemas.microsoft.com/office/powerpoint/2010/main" val="1635198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DD503D8E-ACD9-4ED2-8C95-F6BE4D476D19}" type="slidenum">
              <a:rPr lang="en-US" altLang="en-US" smtClean="0"/>
              <a:pPr/>
              <a:t>‹#›</a:t>
            </a:fld>
            <a:endParaRPr lang="en-US" altLang="en-US"/>
          </a:p>
        </p:txBody>
      </p:sp>
    </p:spTree>
    <p:extLst>
      <p:ext uri="{BB962C8B-B14F-4D97-AF65-F5344CB8AC3E}">
        <p14:creationId xmlns:p14="http://schemas.microsoft.com/office/powerpoint/2010/main" val="807520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5B30669D-5CAA-493A-AB4E-897F45F9CF1A}" type="slidenum">
              <a:rPr lang="en-US" altLang="en-US" smtClean="0"/>
              <a:pPr/>
              <a:t>‹#›</a:t>
            </a:fld>
            <a:endParaRPr lang="en-US" altLang="en-US"/>
          </a:p>
        </p:txBody>
      </p:sp>
    </p:spTree>
    <p:extLst>
      <p:ext uri="{BB962C8B-B14F-4D97-AF65-F5344CB8AC3E}">
        <p14:creationId xmlns:p14="http://schemas.microsoft.com/office/powerpoint/2010/main" val="2881741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5B30669D-5CAA-493A-AB4E-897F45F9CF1A}" type="slidenum">
              <a:rPr lang="en-US" altLang="en-US" smtClean="0"/>
              <a:pPr/>
              <a:t>‹#›</a:t>
            </a:fld>
            <a:endParaRPr lang="en-US" altLang="en-US"/>
          </a:p>
        </p:txBody>
      </p:sp>
    </p:spTree>
    <p:extLst>
      <p:ext uri="{BB962C8B-B14F-4D97-AF65-F5344CB8AC3E}">
        <p14:creationId xmlns:p14="http://schemas.microsoft.com/office/powerpoint/2010/main" val="2272679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5B30669D-5CAA-493A-AB4E-897F45F9CF1A}" type="slidenum">
              <a:rPr lang="en-US" altLang="en-US" smtClean="0"/>
              <a:pPr/>
              <a:t>‹#›</a:t>
            </a:fld>
            <a:endParaRPr lang="en-US" alt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999542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5B30669D-5CAA-493A-AB4E-897F45F9CF1A}" type="slidenum">
              <a:rPr lang="en-US" altLang="en-US" smtClean="0"/>
              <a:pPr/>
              <a:t>‹#›</a:t>
            </a:fld>
            <a:endParaRPr lang="en-US" altLang="en-US"/>
          </a:p>
        </p:txBody>
      </p:sp>
    </p:spTree>
    <p:extLst>
      <p:ext uri="{BB962C8B-B14F-4D97-AF65-F5344CB8AC3E}">
        <p14:creationId xmlns:p14="http://schemas.microsoft.com/office/powerpoint/2010/main" val="3230963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ltLang="en-US"/>
          </a:p>
        </p:txBody>
      </p:sp>
      <p:sp>
        <p:nvSpPr>
          <p:cNvPr id="4"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5B30669D-5CAA-493A-AB4E-897F45F9CF1A}" type="slidenum">
              <a:rPr lang="en-US" altLang="en-US" smtClean="0"/>
              <a:pPr/>
              <a:t>‹#›</a:t>
            </a:fld>
            <a:endParaRPr lang="en-US" altLang="en-US"/>
          </a:p>
        </p:txBody>
      </p:sp>
    </p:spTree>
    <p:extLst>
      <p:ext uri="{BB962C8B-B14F-4D97-AF65-F5344CB8AC3E}">
        <p14:creationId xmlns:p14="http://schemas.microsoft.com/office/powerpoint/2010/main" val="2354012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ltLang="en-US"/>
          </a:p>
        </p:txBody>
      </p:sp>
      <p:sp>
        <p:nvSpPr>
          <p:cNvPr id="4"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5B30669D-5CAA-493A-AB4E-897F45F9CF1A}" type="slidenum">
              <a:rPr lang="en-US" altLang="en-US" smtClean="0"/>
              <a:pPr/>
              <a:t>‹#›</a:t>
            </a:fld>
            <a:endParaRPr lang="en-US" altLang="en-US"/>
          </a:p>
        </p:txBody>
      </p:sp>
    </p:spTree>
    <p:extLst>
      <p:ext uri="{BB962C8B-B14F-4D97-AF65-F5344CB8AC3E}">
        <p14:creationId xmlns:p14="http://schemas.microsoft.com/office/powerpoint/2010/main" val="1065584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BD30B567-6479-4D36-988A-E617CF2A204A}" type="slidenum">
              <a:rPr lang="en-US" altLang="en-US" smtClean="0"/>
              <a:pPr/>
              <a:t>‹#›</a:t>
            </a:fld>
            <a:endParaRPr lang="en-US" altLang="en-US"/>
          </a:p>
        </p:txBody>
      </p:sp>
    </p:spTree>
    <p:extLst>
      <p:ext uri="{BB962C8B-B14F-4D97-AF65-F5344CB8AC3E}">
        <p14:creationId xmlns:p14="http://schemas.microsoft.com/office/powerpoint/2010/main" val="2550324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3011711E-7399-4303-88A2-EC92E0D660F4}" type="slidenum">
              <a:rPr lang="en-US" altLang="en-US" smtClean="0"/>
              <a:pPr/>
              <a:t>‹#›</a:t>
            </a:fld>
            <a:endParaRPr lang="en-US" altLang="en-US"/>
          </a:p>
        </p:txBody>
      </p:sp>
    </p:spTree>
    <p:extLst>
      <p:ext uri="{BB962C8B-B14F-4D97-AF65-F5344CB8AC3E}">
        <p14:creationId xmlns:p14="http://schemas.microsoft.com/office/powerpoint/2010/main" val="3331558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AF07327A-7F62-46D3-9C1B-B2AA2A08FF95}" type="slidenum">
              <a:rPr lang="en-US" altLang="en-US"/>
              <a:pPr/>
              <a:t>‹#›</a:t>
            </a:fld>
            <a:endParaRPr lang="en-US" altLang="en-US"/>
          </a:p>
        </p:txBody>
      </p:sp>
    </p:spTree>
    <p:extLst>
      <p:ext uri="{BB962C8B-B14F-4D97-AF65-F5344CB8AC3E}">
        <p14:creationId xmlns:p14="http://schemas.microsoft.com/office/powerpoint/2010/main" val="132142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1F780ECB-E833-44F1-BF93-E3741986E7EE}" type="slidenum">
              <a:rPr lang="en-US" altLang="en-US"/>
              <a:pPr/>
              <a:t>‹#›</a:t>
            </a:fld>
            <a:endParaRPr lang="en-US" altLang="en-US"/>
          </a:p>
        </p:txBody>
      </p:sp>
    </p:spTree>
    <p:extLst>
      <p:ext uri="{BB962C8B-B14F-4D97-AF65-F5344CB8AC3E}">
        <p14:creationId xmlns:p14="http://schemas.microsoft.com/office/powerpoint/2010/main" val="96542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EA7DF32B-3731-444C-B336-9ADFA4D6C010}" type="slidenum">
              <a:rPr lang="en-US" altLang="en-US" smtClean="0"/>
              <a:pPr/>
              <a:t>‹#›</a:t>
            </a:fld>
            <a:endParaRPr lang="en-US" altLang="en-US"/>
          </a:p>
        </p:txBody>
      </p:sp>
    </p:spTree>
    <p:extLst>
      <p:ext uri="{BB962C8B-B14F-4D97-AF65-F5344CB8AC3E}">
        <p14:creationId xmlns:p14="http://schemas.microsoft.com/office/powerpoint/2010/main" val="3491379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2BEE4FA4-7E67-48A8-AE46-52461C0CE74C}" type="slidenum">
              <a:rPr lang="en-US" altLang="en-US"/>
              <a:pPr/>
              <a:t>‹#›</a:t>
            </a:fld>
            <a:endParaRPr lang="en-US" altLang="en-US"/>
          </a:p>
        </p:txBody>
      </p:sp>
    </p:spTree>
    <p:extLst>
      <p:ext uri="{BB962C8B-B14F-4D97-AF65-F5344CB8AC3E}">
        <p14:creationId xmlns:p14="http://schemas.microsoft.com/office/powerpoint/2010/main" val="3814498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829C2636-9E88-4C37-AC47-184119691DBB}" type="slidenum">
              <a:rPr lang="en-US" altLang="en-US"/>
              <a:pPr/>
              <a:t>‹#›</a:t>
            </a:fld>
            <a:endParaRPr lang="en-US" altLang="en-US"/>
          </a:p>
        </p:txBody>
      </p:sp>
    </p:spTree>
    <p:extLst>
      <p:ext uri="{BB962C8B-B14F-4D97-AF65-F5344CB8AC3E}">
        <p14:creationId xmlns:p14="http://schemas.microsoft.com/office/powerpoint/2010/main" val="4132004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203095E0-7691-4D3B-9032-9E51AB662CA5}" type="slidenum">
              <a:rPr lang="en-US" altLang="en-US" smtClean="0"/>
              <a:pPr/>
              <a:t>‹#›</a:t>
            </a:fld>
            <a:endParaRPr lang="en-US" altLang="en-US"/>
          </a:p>
        </p:txBody>
      </p:sp>
    </p:spTree>
    <p:extLst>
      <p:ext uri="{BB962C8B-B14F-4D97-AF65-F5344CB8AC3E}">
        <p14:creationId xmlns:p14="http://schemas.microsoft.com/office/powerpoint/2010/main" val="4197993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BBAEB48A-8B32-4904-864B-6168F5252ECE}" type="slidenum">
              <a:rPr lang="en-US" altLang="en-US" smtClean="0"/>
              <a:pPr/>
              <a:t>‹#›</a:t>
            </a:fld>
            <a:endParaRPr lang="en-US" altLang="en-US"/>
          </a:p>
        </p:txBody>
      </p:sp>
    </p:spTree>
    <p:extLst>
      <p:ext uri="{BB962C8B-B14F-4D97-AF65-F5344CB8AC3E}">
        <p14:creationId xmlns:p14="http://schemas.microsoft.com/office/powerpoint/2010/main" val="1752070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fld id="{DBBB07B8-8D64-40F7-9D78-DEE7541F70EA}" type="slidenum">
              <a:rPr lang="en-US" altLang="en-US" smtClean="0"/>
              <a:pPr/>
              <a:t>‹#›</a:t>
            </a:fld>
            <a:endParaRPr lang="en-US" altLang="en-US"/>
          </a:p>
        </p:txBody>
      </p:sp>
    </p:spTree>
    <p:extLst>
      <p:ext uri="{BB962C8B-B14F-4D97-AF65-F5344CB8AC3E}">
        <p14:creationId xmlns:p14="http://schemas.microsoft.com/office/powerpoint/2010/main" val="24783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ltLang="en-US"/>
          </a:p>
        </p:txBody>
      </p:sp>
      <p:sp>
        <p:nvSpPr>
          <p:cNvPr id="5" name="Footer Placeholder 3"/>
          <p:cNvSpPr>
            <a:spLocks noGrp="1"/>
          </p:cNvSpPr>
          <p:nvPr>
            <p:ph type="ftr" sz="quarter" idx="11"/>
          </p:nvPr>
        </p:nvSpPr>
        <p:spPr/>
        <p:txBody>
          <a:bodyPr/>
          <a:lstStyle/>
          <a:p>
            <a:pPr>
              <a:defRPr/>
            </a:pPr>
            <a:endParaRPr lang="en-US" altLang="en-US"/>
          </a:p>
        </p:txBody>
      </p:sp>
      <p:sp>
        <p:nvSpPr>
          <p:cNvPr id="6" name="Slide Number Placeholder 4"/>
          <p:cNvSpPr>
            <a:spLocks noGrp="1"/>
          </p:cNvSpPr>
          <p:nvPr>
            <p:ph type="sldNum" sz="quarter" idx="12"/>
          </p:nvPr>
        </p:nvSpPr>
        <p:spPr/>
        <p:txBody>
          <a:bodyPr/>
          <a:lstStyle/>
          <a:p>
            <a:fld id="{8F916FC2-B250-45B1-8F73-3E3B485CD9E9}" type="slidenum">
              <a:rPr lang="en-US" altLang="en-US" smtClean="0"/>
              <a:pPr/>
              <a:t>‹#›</a:t>
            </a:fld>
            <a:endParaRPr lang="en-US" altLang="en-US"/>
          </a:p>
        </p:txBody>
      </p:sp>
    </p:spTree>
    <p:extLst>
      <p:ext uri="{BB962C8B-B14F-4D97-AF65-F5344CB8AC3E}">
        <p14:creationId xmlns:p14="http://schemas.microsoft.com/office/powerpoint/2010/main" val="560143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ltLang="en-US"/>
          </a:p>
        </p:txBody>
      </p:sp>
      <p:sp>
        <p:nvSpPr>
          <p:cNvPr id="5" name="Footer Placeholder 2"/>
          <p:cNvSpPr>
            <a:spLocks noGrp="1"/>
          </p:cNvSpPr>
          <p:nvPr>
            <p:ph type="ftr" sz="quarter" idx="11"/>
          </p:nvPr>
        </p:nvSpPr>
        <p:spPr/>
        <p:txBody>
          <a:bodyPr/>
          <a:lstStyle/>
          <a:p>
            <a:pPr>
              <a:defRPr/>
            </a:pPr>
            <a:endParaRPr lang="en-US" altLang="en-US"/>
          </a:p>
        </p:txBody>
      </p:sp>
      <p:sp>
        <p:nvSpPr>
          <p:cNvPr id="6" name="Slide Number Placeholder 3"/>
          <p:cNvSpPr>
            <a:spLocks noGrp="1"/>
          </p:cNvSpPr>
          <p:nvPr>
            <p:ph type="sldNum" sz="quarter" idx="12"/>
          </p:nvPr>
        </p:nvSpPr>
        <p:spPr/>
        <p:txBody>
          <a:bodyPr/>
          <a:lstStyle/>
          <a:p>
            <a:fld id="{6E3E4741-92FC-4FB4-A61B-D84B4B439C62}" type="slidenum">
              <a:rPr lang="en-US" altLang="en-US" smtClean="0"/>
              <a:pPr/>
              <a:t>‹#›</a:t>
            </a:fld>
            <a:endParaRPr lang="en-US" altLang="en-US"/>
          </a:p>
        </p:txBody>
      </p:sp>
    </p:spTree>
    <p:extLst>
      <p:ext uri="{BB962C8B-B14F-4D97-AF65-F5344CB8AC3E}">
        <p14:creationId xmlns:p14="http://schemas.microsoft.com/office/powerpoint/2010/main" val="203322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pPr>
              <a:defRPr/>
            </a:pPr>
            <a:endParaRPr lang="en-US" altLang="en-US"/>
          </a:p>
        </p:txBody>
      </p:sp>
      <p:sp>
        <p:nvSpPr>
          <p:cNvPr id="5" name="Footer Placeholder 5"/>
          <p:cNvSpPr>
            <a:spLocks noGrp="1"/>
          </p:cNvSpPr>
          <p:nvPr>
            <p:ph type="ftr" sz="quarter" idx="11"/>
          </p:nvPr>
        </p:nvSpPr>
        <p:spPr/>
        <p:txBody>
          <a:bodyPr/>
          <a:lstStyle/>
          <a:p>
            <a:pPr>
              <a:defRPr/>
            </a:pPr>
            <a:endParaRPr lang="en-US" altLang="en-US"/>
          </a:p>
        </p:txBody>
      </p:sp>
      <p:sp>
        <p:nvSpPr>
          <p:cNvPr id="6" name="Slide Number Placeholder 6"/>
          <p:cNvSpPr>
            <a:spLocks noGrp="1"/>
          </p:cNvSpPr>
          <p:nvPr>
            <p:ph type="sldNum" sz="quarter" idx="12"/>
          </p:nvPr>
        </p:nvSpPr>
        <p:spPr/>
        <p:txBody>
          <a:bodyPr/>
          <a:lstStyle/>
          <a:p>
            <a:fld id="{451BB756-16EA-4831-AE5E-BD86422309CE}" type="slidenum">
              <a:rPr lang="en-US" altLang="en-US" smtClean="0"/>
              <a:pPr/>
              <a:t>‹#›</a:t>
            </a:fld>
            <a:endParaRPr lang="en-US" altLang="en-US"/>
          </a:p>
        </p:txBody>
      </p:sp>
    </p:spTree>
    <p:extLst>
      <p:ext uri="{BB962C8B-B14F-4D97-AF65-F5344CB8AC3E}">
        <p14:creationId xmlns:p14="http://schemas.microsoft.com/office/powerpoint/2010/main" val="3917485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3FDB82FF-5ABA-403B-A7D0-68E50EC1849A}" type="slidenum">
              <a:rPr lang="en-US" altLang="en-US" smtClean="0"/>
              <a:pPr/>
              <a:t>‹#›</a:t>
            </a:fld>
            <a:endParaRPr lang="en-US" altLang="en-US"/>
          </a:p>
        </p:txBody>
      </p:sp>
    </p:spTree>
    <p:extLst>
      <p:ext uri="{BB962C8B-B14F-4D97-AF65-F5344CB8AC3E}">
        <p14:creationId xmlns:p14="http://schemas.microsoft.com/office/powerpoint/2010/main" val="2620659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lt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lt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5B30669D-5CAA-493A-AB4E-897F45F9CF1A}" type="slidenum">
              <a:rPr lang="en-US" altLang="en-US" smtClean="0"/>
              <a:pPr/>
              <a:t>‹#›</a:t>
            </a:fld>
            <a:endParaRPr lang="en-US" altLang="en-US"/>
          </a:p>
        </p:txBody>
      </p:sp>
    </p:spTree>
    <p:extLst>
      <p:ext uri="{BB962C8B-B14F-4D97-AF65-F5344CB8AC3E}">
        <p14:creationId xmlns:p14="http://schemas.microsoft.com/office/powerpoint/2010/main" val="2203379537"/>
      </p:ext>
    </p:extLst>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u-s-history.com/pages/h1580.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u-s-history.com/pages/h1381.html" TargetMode="External"/><Relationship Id="rId2" Type="http://schemas.openxmlformats.org/officeDocument/2006/relationships/hyperlink" Target="http://www.u-s-history.com/pages/h1343.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u-s-history.com/pages/h1596.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u-s-history.com/pages/h1698.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u-s-history.com/pages/h3763.html" TargetMode="External"/><Relationship Id="rId7" Type="http://schemas.openxmlformats.org/officeDocument/2006/relationships/hyperlink" Target="http://www.u-s-history.com/pages/h3801.html" TargetMode="External"/><Relationship Id="rId2" Type="http://schemas.openxmlformats.org/officeDocument/2006/relationships/hyperlink" Target="http://www.u-s-history.com/pages/h3875.html" TargetMode="External"/><Relationship Id="rId1" Type="http://schemas.openxmlformats.org/officeDocument/2006/relationships/slideLayout" Target="../slideLayouts/slideLayout2.xml"/><Relationship Id="rId6" Type="http://schemas.openxmlformats.org/officeDocument/2006/relationships/hyperlink" Target="http://www.u-s-history.com/pages/h3767.html" TargetMode="External"/><Relationship Id="rId5" Type="http://schemas.openxmlformats.org/officeDocument/2006/relationships/hyperlink" Target="http://www.u-s-history.com/pages/h2000.html" TargetMode="External"/><Relationship Id="rId4" Type="http://schemas.openxmlformats.org/officeDocument/2006/relationships/hyperlink" Target="http://www.u-s-history.com/pages/h3780.html"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images.frontdoor.com/FDOOR/articles/Architecture-Images/ArtDeco.jpg" TargetMode="External"/><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hyperlink" Target="http://en.wikipedia.org/wiki/File:Chrysler_Building_at_night.JPG" TargetMode="External"/><Relationship Id="rId1" Type="http://schemas.openxmlformats.org/officeDocument/2006/relationships/slideLayout" Target="../slideLayouts/slideLayout18.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image" Target="../media/image4.jpeg"/><Relationship Id="rId10" Type="http://schemas.openxmlformats.org/officeDocument/2006/relationships/hyperlink" Target="http://www.mastersonfinearts.com/Art-Deco-2.jpg" TargetMode="External"/><Relationship Id="rId4" Type="http://schemas.openxmlformats.org/officeDocument/2006/relationships/image" Target="http://upload.wikimedia.org/wikipedia/commons/thumb/f/fc/Chrysler_Building_at_night.JPG/125px-Chrysler_Building_at_night.JPG" TargetMode="External"/><Relationship Id="rId9"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hyperlink" Target="http://www.u-s-history.com/pages/h3752.html" TargetMode="External"/><Relationship Id="rId2" Type="http://schemas.openxmlformats.org/officeDocument/2006/relationships/hyperlink" Target="http://www.u-s-history.com/pages/h3768.html" TargetMode="External"/><Relationship Id="rId1" Type="http://schemas.openxmlformats.org/officeDocument/2006/relationships/slideLayout" Target="../slideLayouts/slideLayout2.xml"/><Relationship Id="rId6" Type="http://schemas.openxmlformats.org/officeDocument/2006/relationships/hyperlink" Target="http://www.u-s-history.com/pages/h3845.html" TargetMode="External"/><Relationship Id="rId5" Type="http://schemas.openxmlformats.org/officeDocument/2006/relationships/hyperlink" Target="http://www.u-s-history.com/pages/h3772.html" TargetMode="External"/><Relationship Id="rId4" Type="http://schemas.openxmlformats.org/officeDocument/2006/relationships/hyperlink" Target="http://www.u-s-history.com/pages/h3815.html"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www.google.com/imgres?imgurl=http://charlespaolino.files.wordpress.com/2010/11/seth-rudetsky-8-cole-porter.jpg&amp;imgrefurl=http://charlespaolino.wordpress.com/2010/11/&amp;usg=__uFM9SboQ02MrmYp6Bm9EAu324YA=&amp;h=356&amp;w=360&amp;sz=23&amp;hl=en&amp;start=3&amp;sig2=7yOTVV6ZtVmrlkbIotwScA&amp;zoom=1&amp;tbnid=TEyzOxbQnVF19M:&amp;tbnh=120&amp;tbnw=121&amp;ei=uFJMTb23B8-tgQfL_p35Dw&amp;prev=/images%3Fq%3Dcole%2Bporter%26hl%3Den%26gbv%3D2%26tbs%3Disch:1&amp;itbs=1" TargetMode="External"/><Relationship Id="rId13"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7.jpeg"/><Relationship Id="rId12" Type="http://schemas.openxmlformats.org/officeDocument/2006/relationships/hyperlink" Target="http://www.google.com/imgres?imgurl=http://yourdailyfacts.com/wp-content/uploads/2010/05/charlie-chaplin.jpg&amp;imgrefurl=http://yourdailyfacts.com/your-daily-facts-about-charlie-chaplin/&amp;usg=__biGDkSLC6c-42wqLKVlb1nZX6ms=&amp;h=1488&amp;w=1190&amp;sz=226&amp;hl=en&amp;start=4&amp;sig2=U6QqMZ-XRnb6K3qs5YnWng&amp;zoom=1&amp;tbnid=E2rG4shIAHkcuM:&amp;tbnh=150&amp;tbnw=120&amp;ei=LlNMTazeOYXEgAeJyNTmDw&amp;prev=/images%3Fq%3Dcharlie%2Bchaplin%26hl%3Den%26gbv%3D2%26tbs%3Disch:1&amp;itbs=1" TargetMode="External"/><Relationship Id="rId17" Type="http://schemas.openxmlformats.org/officeDocument/2006/relationships/image" Target="../media/image22.jpeg"/><Relationship Id="rId2" Type="http://schemas.openxmlformats.org/officeDocument/2006/relationships/image" Target="../media/image14.jpeg"/><Relationship Id="rId16" Type="http://schemas.openxmlformats.org/officeDocument/2006/relationships/hyperlink" Target="http://www.google.com/imgres?imgurl=http://www.legendsofamerica.com/photos-ghosts/RudolphValentino.jpg&amp;imgrefurl=http://www.legendsofamerica.com/gh-celebrityghosts3.html&amp;usg=__xKKKsX3R_O0DJ5AQ6khQ3af-EJg=&amp;h=425&amp;w=342&amp;sz=54&amp;hl=en&amp;start=3&amp;sig2=8xOkF57jAjR4VHb99JQOIw&amp;zoom=1&amp;tbnid=YTIC32c4SoFPVM:&amp;tbnh=126&amp;tbnw=101&amp;ei=rlNMTeq9B8fTgQeGpMjsDw&amp;prev=/images%3Fq%3Drudolph%2Bvalentino%26hl%3Den%26gbv%3D2%26tbs%3Disch:1&amp;itbs=1" TargetMode="External"/><Relationship Id="rId1" Type="http://schemas.openxmlformats.org/officeDocument/2006/relationships/slideLayout" Target="../slideLayouts/slideLayout19.xml"/><Relationship Id="rId6" Type="http://schemas.openxmlformats.org/officeDocument/2006/relationships/hyperlink" Target="http://www.google.com/imgres?imgurl=http://www.amoeba.com/dynamic-images/blog/Bessie_Smith_8120660.jpg&amp;imgrefurl=http://www.amoeba.com/blog/2009/04/jamoeblog/happy-birthday-bessie-smith-empress-of-the-blues.html&amp;usg=__jpqfpqMMOtDiC3aDufkCKJpM46M=&amp;h=298&amp;w=300&amp;sz=18&amp;hl=en&amp;start=8&amp;sig2=8KLseLhQ6GEWuFMR3ztV7Q&amp;zoom=1&amp;tbnid=56wBZhvdg99_yM:&amp;tbnh=115&amp;tbnw=116&amp;ei=flJMTcX-Hs6cgQfk8tjkDw&amp;prev=/images%3Fq%3Dbessie%2Bsmith%26hl%3Den%26gbv%3D2%26tbs%3Disch:1&amp;itbs=1" TargetMode="External"/><Relationship Id="rId11" Type="http://schemas.openxmlformats.org/officeDocument/2006/relationships/image" Target="../media/image19.jpeg"/><Relationship Id="rId5" Type="http://schemas.openxmlformats.org/officeDocument/2006/relationships/image" Target="../media/image16.jpeg"/><Relationship Id="rId15" Type="http://schemas.openxmlformats.org/officeDocument/2006/relationships/image" Target="../media/image21.jpeg"/><Relationship Id="rId10" Type="http://schemas.openxmlformats.org/officeDocument/2006/relationships/hyperlink" Target="http://www.google.com/imgres?imgurl=http://1.bp.blogspot.com/_206Vk7BcsTg/S9mqiemADMI/AAAAAAAABv4/FSIcCFXAnro/s1600/duke.jpg&amp;imgrefurl=http://newblackman.blogspot.com/2010/04/remembering-duke-ellington.html&amp;usg=__xy4NR31TcKzdMaTS52mVyokmndE=&amp;h=1181&amp;w=964&amp;sz=127&amp;hl=en&amp;start=5&amp;sig2=JalcllD1cLkxJOJJgt-sQg&amp;zoom=1&amp;tbnid=HpncsWq30wJ6nM:&amp;tbnh=150&amp;tbnw=122&amp;ei=91JMTdPrG9OdgQeb-4j5Dw&amp;prev=/images%3Fq%3Dduke%2Bellington%26hl%3Den%26gbv%3D2%26tbs%3Disch:1&amp;itbs=1" TargetMode="External"/><Relationship Id="rId4" Type="http://schemas.openxmlformats.org/officeDocument/2006/relationships/hyperlink" Target="http://www.last.fm/music/Count+Basie/+images/10320113" TargetMode="External"/><Relationship Id="rId9" Type="http://schemas.openxmlformats.org/officeDocument/2006/relationships/image" Target="../media/image18.jpeg"/><Relationship Id="rId14" Type="http://schemas.openxmlformats.org/officeDocument/2006/relationships/hyperlink" Target="http://www.google.com/imgres?imgurl=http://i682.photobucket.com/albums/vv184/forschooool/gershwin.jpg&amp;imgrefurl=http://s682.photobucket.com/albums/vv184/forschooool/%3Faction%3Dview%26current%3Dgershwin.jpg%26newest%3D1&amp;usg=__LJLQ6v_QO-XCO_LyFysmqSXKAS8=&amp;h=420&amp;w=351&amp;sz=15&amp;hl=en&amp;start=5&amp;sig2=_8ckoDUyYBJRvqXlU4rmJQ&amp;zoom=1&amp;tbnid=7q5ae5ewbD5OWM:&amp;tbnh=125&amp;tbnw=104&amp;ei=ZlNMTemvM4SDgAeo-ojTBQ&amp;prev=/images%3Fq%3Dgeorge%2Bgershwin%26hl%3Den%26gbv%3D2%26tbs%3Disch:1&amp;itbs=1"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altLang="en-US" i="1" smtClean="0">
                <a:solidFill>
                  <a:srgbClr val="FF0000"/>
                </a:solidFill>
              </a:rPr>
              <a:t>The Great Gatsby</a:t>
            </a:r>
          </a:p>
        </p:txBody>
      </p:sp>
      <p:sp>
        <p:nvSpPr>
          <p:cNvPr id="128003" name="Rectangle 3"/>
          <p:cNvSpPr>
            <a:spLocks noGrp="1" noChangeArrowheads="1"/>
          </p:cNvSpPr>
          <p:nvPr>
            <p:ph idx="1"/>
          </p:nvPr>
        </p:nvSpPr>
        <p:spPr>
          <a:xfrm>
            <a:off x="457200" y="1524000"/>
            <a:ext cx="8229600" cy="4525963"/>
          </a:xfrm>
        </p:spPr>
        <p:txBody>
          <a:bodyPr/>
          <a:lstStyle/>
          <a:p>
            <a:pPr algn="ctr" eaLnBrk="1" hangingPunct="1">
              <a:buFontTx/>
              <a:buNone/>
            </a:pPr>
            <a:r>
              <a:rPr lang="en-US" altLang="en-US" sz="6000" i="1" smtClean="0">
                <a:latin typeface="Souvenir Lt BT"/>
              </a:rPr>
              <a:t>The 1920s and the American Dream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Effect transition="in" filter="diamond(in)">
                                      <p:cBhvr>
                                        <p:cTn id="7" dur="2000"/>
                                        <p:tgtEl>
                                          <p:spTgt spid="1280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4000" dirty="0" smtClean="0"/>
              <a:t>THE CHANGING ROLE OF WOMEN</a:t>
            </a:r>
          </a:p>
        </p:txBody>
      </p:sp>
      <p:sp>
        <p:nvSpPr>
          <p:cNvPr id="20483" name="Rectangle 3"/>
          <p:cNvSpPr>
            <a:spLocks noGrp="1" noChangeArrowheads="1"/>
          </p:cNvSpPr>
          <p:nvPr>
            <p:ph idx="1"/>
          </p:nvPr>
        </p:nvSpPr>
        <p:spPr>
          <a:xfrm>
            <a:off x="4590" y="1879872"/>
            <a:ext cx="9144000" cy="5791200"/>
          </a:xfrm>
        </p:spPr>
        <p:txBody>
          <a:bodyPr>
            <a:normAutofit/>
          </a:bodyPr>
          <a:lstStyle/>
          <a:p>
            <a:pPr eaLnBrk="1" hangingPunct="1">
              <a:lnSpc>
                <a:spcPct val="80000"/>
              </a:lnSpc>
            </a:pPr>
            <a:r>
              <a:rPr lang="en-US" altLang="en-US" sz="2400" dirty="0" smtClean="0"/>
              <a:t>The 19th Amendment(1920) gave women the right to vote.</a:t>
            </a:r>
          </a:p>
          <a:p>
            <a:pPr eaLnBrk="1" hangingPunct="1">
              <a:lnSpc>
                <a:spcPct val="80000"/>
              </a:lnSpc>
            </a:pPr>
            <a:r>
              <a:rPr lang="en-US" altLang="en-US" sz="2400" dirty="0" smtClean="0"/>
              <a:t>during the Twenties 9 million women were employed and earned money on their own, many younger women used their money to enjoy themselves </a:t>
            </a:r>
          </a:p>
          <a:p>
            <a:pPr eaLnBrk="1" hangingPunct="1">
              <a:lnSpc>
                <a:spcPct val="80000"/>
              </a:lnSpc>
            </a:pPr>
            <a:r>
              <a:rPr lang="en-US" altLang="en-US" sz="2400" dirty="0" smtClean="0"/>
              <a:t>they </a:t>
            </a:r>
            <a:r>
              <a:rPr lang="en-US" altLang="en-US" sz="2400" dirty="0" smtClean="0"/>
              <a:t>were able to drink and smoke in public. For the first time female alcoholism is a major problem.</a:t>
            </a:r>
          </a:p>
          <a:p>
            <a:pPr eaLnBrk="1" hangingPunct="1">
              <a:lnSpc>
                <a:spcPct val="80000"/>
              </a:lnSpc>
            </a:pPr>
            <a:r>
              <a:rPr lang="en-US" altLang="en-US" sz="2400" dirty="0" smtClean="0"/>
              <a:t>the liberated young women were called" flappers" </a:t>
            </a:r>
            <a:br>
              <a:rPr lang="en-US" altLang="en-US" sz="2400" dirty="0" smtClean="0"/>
            </a:br>
            <a:r>
              <a:rPr lang="en-US" altLang="en-US" sz="2400" dirty="0" smtClean="0"/>
              <a:t>In </a:t>
            </a:r>
            <a:r>
              <a:rPr lang="en-US" altLang="en-US" sz="2400" i="1" dirty="0" smtClean="0"/>
              <a:t>The Great Gatsby </a:t>
            </a:r>
            <a:r>
              <a:rPr lang="en-US" altLang="en-US" sz="2400" dirty="0" smtClean="0"/>
              <a:t>Jordan Baker is such a new type of woman. She is living alone and has equal relationships to men. She is self-confident in dealing with others. Tom comments on her new freedom as a woman.</a:t>
            </a:r>
            <a:r>
              <a:rPr lang="en-US" altLang="en-US" sz="2800" dirty="0" smtClean="0"/>
              <a:t/>
            </a:r>
            <a:br>
              <a:rPr lang="en-US" altLang="en-US" sz="2800" dirty="0" smtClean="0"/>
            </a:br>
            <a:endParaRPr lang="en-US" altLang="en-US" sz="2800"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diamond(in)">
                                      <p:cBhvr>
                                        <p:cTn id="7" dur="20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diamond(in)">
                                      <p:cBhvr>
                                        <p:cTn id="12" dur="2000"/>
                                        <p:tgtEl>
                                          <p:spTgt spid="20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diamond(in)">
                                      <p:cBhvr>
                                        <p:cTn id="17" dur="2000"/>
                                        <p:tgtEl>
                                          <p:spTgt spid="204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diamond(in)">
                                      <p:cBhvr>
                                        <p:cTn id="22" dur="2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en-US" altLang="en-US" smtClean="0"/>
              <a:t>FACTS ABOUT THE DECADE</a:t>
            </a:r>
          </a:p>
        </p:txBody>
      </p:sp>
      <p:sp>
        <p:nvSpPr>
          <p:cNvPr id="130051" name="Rectangle 3"/>
          <p:cNvSpPr>
            <a:spLocks noGrp="1" noChangeArrowheads="1"/>
          </p:cNvSpPr>
          <p:nvPr>
            <p:ph idx="1"/>
          </p:nvPr>
        </p:nvSpPr>
        <p:spPr/>
        <p:txBody>
          <a:bodyPr>
            <a:normAutofit fontScale="92500" lnSpcReduction="10000"/>
          </a:bodyPr>
          <a:lstStyle/>
          <a:p>
            <a:pPr eaLnBrk="1" hangingPunct="1">
              <a:lnSpc>
                <a:spcPct val="80000"/>
              </a:lnSpc>
            </a:pPr>
            <a:r>
              <a:rPr lang="en-US" altLang="en-US" sz="2400" dirty="0" smtClean="0"/>
              <a:t>106,521,537 people in the United States  </a:t>
            </a:r>
          </a:p>
          <a:p>
            <a:pPr eaLnBrk="1" hangingPunct="1">
              <a:lnSpc>
                <a:spcPct val="80000"/>
              </a:lnSpc>
            </a:pPr>
            <a:r>
              <a:rPr lang="en-US" altLang="en-US" sz="2400" dirty="0" smtClean="0"/>
              <a:t>2,132,000 unemployed, Unemployment 5.2%  </a:t>
            </a:r>
          </a:p>
          <a:p>
            <a:pPr eaLnBrk="1" hangingPunct="1">
              <a:lnSpc>
                <a:spcPct val="80000"/>
              </a:lnSpc>
            </a:pPr>
            <a:r>
              <a:rPr lang="en-US" altLang="en-US" sz="2400" dirty="0" smtClean="0"/>
              <a:t>Life expectancy:  Male 53.6,   Female 54.6  </a:t>
            </a:r>
          </a:p>
          <a:p>
            <a:pPr eaLnBrk="1" hangingPunct="1">
              <a:lnSpc>
                <a:spcPct val="80000"/>
              </a:lnSpc>
            </a:pPr>
            <a:r>
              <a:rPr lang="en-US" altLang="en-US" sz="2400" dirty="0" smtClean="0"/>
              <a:t>343.000 in military (down from 1,172,601 in 1919)  </a:t>
            </a:r>
          </a:p>
          <a:p>
            <a:pPr eaLnBrk="1" hangingPunct="1">
              <a:lnSpc>
                <a:spcPct val="80000"/>
              </a:lnSpc>
            </a:pPr>
            <a:r>
              <a:rPr lang="en-US" altLang="en-US" sz="2400" dirty="0" smtClean="0"/>
              <a:t>Average annual earnings $1236;  Teacher's salary  $970  </a:t>
            </a:r>
          </a:p>
          <a:p>
            <a:pPr eaLnBrk="1" hangingPunct="1">
              <a:lnSpc>
                <a:spcPct val="80000"/>
              </a:lnSpc>
            </a:pPr>
            <a:r>
              <a:rPr lang="en-US" altLang="en-US" sz="2400" dirty="0" smtClean="0"/>
              <a:t>Illiteracy </a:t>
            </a:r>
            <a:r>
              <a:rPr lang="en-US" altLang="en-US" sz="2400" dirty="0" smtClean="0"/>
              <a:t>rate reached a new low of 6% of the population.   </a:t>
            </a:r>
          </a:p>
          <a:p>
            <a:pPr eaLnBrk="1" hangingPunct="1">
              <a:lnSpc>
                <a:spcPct val="80000"/>
              </a:lnSpc>
            </a:pPr>
            <a:r>
              <a:rPr lang="en-US" altLang="en-US" sz="2400" dirty="0" smtClean="0"/>
              <a:t>Gangland crime included murder, swindles, racketeering  </a:t>
            </a:r>
          </a:p>
          <a:p>
            <a:pPr eaLnBrk="1" hangingPunct="1">
              <a:lnSpc>
                <a:spcPct val="80000"/>
              </a:lnSpc>
            </a:pPr>
            <a:r>
              <a:rPr lang="en-US" altLang="en-US" sz="2400" dirty="0" smtClean="0"/>
              <a:t>It took 13 days to reach California from New </a:t>
            </a:r>
            <a:r>
              <a:rPr lang="en-US" altLang="en-US" sz="2400" dirty="0" smtClean="0"/>
              <a:t>York</a:t>
            </a:r>
            <a:endParaRPr lang="en-US" altLang="en-US" sz="2400"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0050"/>
                                        </p:tgtEl>
                                        <p:attrNameLst>
                                          <p:attrName>style.visibility</p:attrName>
                                        </p:attrNameLst>
                                      </p:cBhvr>
                                      <p:to>
                                        <p:strVal val="visible"/>
                                      </p:to>
                                    </p:set>
                                    <p:anim calcmode="lin" valueType="num">
                                      <p:cBhvr>
                                        <p:cTn id="7" dur="1000" fill="hold"/>
                                        <p:tgtEl>
                                          <p:spTgt spid="130050"/>
                                        </p:tgtEl>
                                        <p:attrNameLst>
                                          <p:attrName>ppt_w</p:attrName>
                                        </p:attrNameLst>
                                      </p:cBhvr>
                                      <p:tavLst>
                                        <p:tav tm="0">
                                          <p:val>
                                            <p:strVal val="#ppt_w*0.70"/>
                                          </p:val>
                                        </p:tav>
                                        <p:tav tm="100000">
                                          <p:val>
                                            <p:strVal val="#ppt_w"/>
                                          </p:val>
                                        </p:tav>
                                      </p:tavLst>
                                    </p:anim>
                                    <p:anim calcmode="lin" valueType="num">
                                      <p:cBhvr>
                                        <p:cTn id="8" dur="1000" fill="hold"/>
                                        <p:tgtEl>
                                          <p:spTgt spid="130050"/>
                                        </p:tgtEl>
                                        <p:attrNameLst>
                                          <p:attrName>ppt_h</p:attrName>
                                        </p:attrNameLst>
                                      </p:cBhvr>
                                      <p:tavLst>
                                        <p:tav tm="0">
                                          <p:val>
                                            <p:strVal val="#ppt_h"/>
                                          </p:val>
                                        </p:tav>
                                        <p:tav tm="100000">
                                          <p:val>
                                            <p:strVal val="#ppt_h"/>
                                          </p:val>
                                        </p:tav>
                                      </p:tavLst>
                                    </p:anim>
                                    <p:animEffect transition="in" filter="fade">
                                      <p:cBhvr>
                                        <p:cTn id="9" dur="1000"/>
                                        <p:tgtEl>
                                          <p:spTgt spid="1300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130051">
                                            <p:txEl>
                                              <p:pRg st="0" end="0"/>
                                            </p:txEl>
                                          </p:spTgt>
                                        </p:tgtEl>
                                        <p:attrNameLst>
                                          <p:attrName>style.visibility</p:attrName>
                                        </p:attrNameLst>
                                      </p:cBhvr>
                                      <p:to>
                                        <p:strVal val="visible"/>
                                      </p:to>
                                    </p:set>
                                    <p:animEffect transition="in" filter="strips(downLeft)">
                                      <p:cBhvr>
                                        <p:cTn id="14" dur="500"/>
                                        <p:tgtEl>
                                          <p:spTgt spid="13005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30051">
                                            <p:txEl>
                                              <p:pRg st="1" end="1"/>
                                            </p:txEl>
                                          </p:spTgt>
                                        </p:tgtEl>
                                        <p:attrNameLst>
                                          <p:attrName>style.visibility</p:attrName>
                                        </p:attrNameLst>
                                      </p:cBhvr>
                                      <p:to>
                                        <p:strVal val="visible"/>
                                      </p:to>
                                    </p:set>
                                    <p:animEffect transition="in" filter="strips(downLeft)">
                                      <p:cBhvr>
                                        <p:cTn id="19" dur="500"/>
                                        <p:tgtEl>
                                          <p:spTgt spid="130051">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130051">
                                            <p:txEl>
                                              <p:pRg st="2" end="2"/>
                                            </p:txEl>
                                          </p:spTgt>
                                        </p:tgtEl>
                                        <p:attrNameLst>
                                          <p:attrName>style.visibility</p:attrName>
                                        </p:attrNameLst>
                                      </p:cBhvr>
                                      <p:to>
                                        <p:strVal val="visible"/>
                                      </p:to>
                                    </p:set>
                                    <p:animEffect transition="in" filter="strips(downLeft)">
                                      <p:cBhvr>
                                        <p:cTn id="24" dur="500"/>
                                        <p:tgtEl>
                                          <p:spTgt spid="130051">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130051">
                                            <p:txEl>
                                              <p:pRg st="3" end="3"/>
                                            </p:txEl>
                                          </p:spTgt>
                                        </p:tgtEl>
                                        <p:attrNameLst>
                                          <p:attrName>style.visibility</p:attrName>
                                        </p:attrNameLst>
                                      </p:cBhvr>
                                      <p:to>
                                        <p:strVal val="visible"/>
                                      </p:to>
                                    </p:set>
                                    <p:animEffect transition="in" filter="strips(downLeft)">
                                      <p:cBhvr>
                                        <p:cTn id="29" dur="500"/>
                                        <p:tgtEl>
                                          <p:spTgt spid="130051">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130051">
                                            <p:txEl>
                                              <p:pRg st="4" end="4"/>
                                            </p:txEl>
                                          </p:spTgt>
                                        </p:tgtEl>
                                        <p:attrNameLst>
                                          <p:attrName>style.visibility</p:attrName>
                                        </p:attrNameLst>
                                      </p:cBhvr>
                                      <p:to>
                                        <p:strVal val="visible"/>
                                      </p:to>
                                    </p:set>
                                    <p:animEffect transition="in" filter="strips(downLeft)">
                                      <p:cBhvr>
                                        <p:cTn id="34" dur="500"/>
                                        <p:tgtEl>
                                          <p:spTgt spid="130051">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130051">
                                            <p:txEl>
                                              <p:pRg st="5" end="5"/>
                                            </p:txEl>
                                          </p:spTgt>
                                        </p:tgtEl>
                                        <p:attrNameLst>
                                          <p:attrName>style.visibility</p:attrName>
                                        </p:attrNameLst>
                                      </p:cBhvr>
                                      <p:to>
                                        <p:strVal val="visible"/>
                                      </p:to>
                                    </p:set>
                                    <p:animEffect transition="in" filter="strips(downLeft)">
                                      <p:cBhvr>
                                        <p:cTn id="39" dur="500"/>
                                        <p:tgtEl>
                                          <p:spTgt spid="130051">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130051">
                                            <p:txEl>
                                              <p:pRg st="6" end="6"/>
                                            </p:txEl>
                                          </p:spTgt>
                                        </p:tgtEl>
                                        <p:attrNameLst>
                                          <p:attrName>style.visibility</p:attrName>
                                        </p:attrNameLst>
                                      </p:cBhvr>
                                      <p:to>
                                        <p:strVal val="visible"/>
                                      </p:to>
                                    </p:set>
                                    <p:animEffect transition="in" filter="strips(downLeft)">
                                      <p:cBhvr>
                                        <p:cTn id="44" dur="500"/>
                                        <p:tgtEl>
                                          <p:spTgt spid="130051">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130051">
                                            <p:txEl>
                                              <p:pRg st="7" end="7"/>
                                            </p:txEl>
                                          </p:spTgt>
                                        </p:tgtEl>
                                        <p:attrNameLst>
                                          <p:attrName>style.visibility</p:attrName>
                                        </p:attrNameLst>
                                      </p:cBhvr>
                                      <p:to>
                                        <p:strVal val="visible"/>
                                      </p:to>
                                    </p:set>
                                    <p:animEffect transition="in" filter="strips(downLeft)">
                                      <p:cBhvr>
                                        <p:cTn id="49" dur="500"/>
                                        <p:tgtEl>
                                          <p:spTgt spid="130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Who is F. Scott Fitzgerald?</a:t>
            </a:r>
          </a:p>
        </p:txBody>
      </p:sp>
      <p:sp>
        <p:nvSpPr>
          <p:cNvPr id="107523" name="Rectangle 3"/>
          <p:cNvSpPr>
            <a:spLocks noGrp="1" noChangeArrowheads="1"/>
          </p:cNvSpPr>
          <p:nvPr>
            <p:ph idx="1"/>
          </p:nvPr>
        </p:nvSpPr>
        <p:spPr/>
        <p:txBody>
          <a:bodyPr>
            <a:normAutofit fontScale="92500" lnSpcReduction="20000"/>
          </a:bodyPr>
          <a:lstStyle/>
          <a:p>
            <a:pPr eaLnBrk="1" hangingPunct="1"/>
            <a:r>
              <a:rPr lang="en-US" altLang="en-US" sz="2800" smtClean="0"/>
              <a:t>Born in 1896, in St. Paul, Minnesota.</a:t>
            </a:r>
          </a:p>
          <a:p>
            <a:pPr eaLnBrk="1" hangingPunct="1"/>
            <a:r>
              <a:rPr lang="en-US" altLang="en-US" sz="2800" smtClean="0"/>
              <a:t>He attended Princeton University.</a:t>
            </a:r>
          </a:p>
          <a:p>
            <a:pPr eaLnBrk="1" hangingPunct="1"/>
            <a:r>
              <a:rPr lang="en-US" altLang="en-US" sz="2800" smtClean="0"/>
              <a:t>1917 joined the army.</a:t>
            </a:r>
          </a:p>
          <a:p>
            <a:pPr eaLnBrk="1" hangingPunct="1"/>
            <a:r>
              <a:rPr lang="en-US" altLang="en-US" sz="2800" smtClean="0"/>
              <a:t>Met his wife Zelda.</a:t>
            </a:r>
          </a:p>
          <a:p>
            <a:pPr eaLnBrk="1" hangingPunct="1"/>
            <a:r>
              <a:rPr lang="en-US" altLang="en-US" sz="2800" smtClean="0"/>
              <a:t>Published The Great Gatsby at 23 in 1925.</a:t>
            </a:r>
          </a:p>
          <a:p>
            <a:pPr eaLnBrk="1" hangingPunct="1"/>
            <a:r>
              <a:rPr lang="en-US" altLang="en-US" sz="2800" smtClean="0"/>
              <a:t>Regarded as the speaker of the Jazz Age.</a:t>
            </a:r>
          </a:p>
          <a:p>
            <a:pPr eaLnBrk="1" hangingPunct="1"/>
            <a:r>
              <a:rPr lang="en-US" altLang="en-US" sz="2800" smtClean="0"/>
              <a:t>Drinking and wife’s schizophrenia </a:t>
            </a:r>
          </a:p>
          <a:p>
            <a:pPr eaLnBrk="1" hangingPunct="1"/>
            <a:r>
              <a:rPr lang="en-US" altLang="en-US" sz="2800" smtClean="0"/>
              <a:t>Died in 1940.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circle(in)">
                                      <p:cBhvr>
                                        <p:cTn id="7" dur="2000"/>
                                        <p:tgtEl>
                                          <p:spTgt spid="1075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7523">
                                            <p:txEl>
                                              <p:pRg st="1" end="1"/>
                                            </p:txEl>
                                          </p:spTgt>
                                        </p:tgtEl>
                                        <p:attrNameLst>
                                          <p:attrName>style.visibility</p:attrName>
                                        </p:attrNameLst>
                                      </p:cBhvr>
                                      <p:to>
                                        <p:strVal val="visible"/>
                                      </p:to>
                                    </p:set>
                                    <p:animEffect transition="in" filter="circle(in)">
                                      <p:cBhvr>
                                        <p:cTn id="12" dur="2000"/>
                                        <p:tgtEl>
                                          <p:spTgt spid="1075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7523">
                                            <p:txEl>
                                              <p:pRg st="2" end="2"/>
                                            </p:txEl>
                                          </p:spTgt>
                                        </p:tgtEl>
                                        <p:attrNameLst>
                                          <p:attrName>style.visibility</p:attrName>
                                        </p:attrNameLst>
                                      </p:cBhvr>
                                      <p:to>
                                        <p:strVal val="visible"/>
                                      </p:to>
                                    </p:set>
                                    <p:animEffect transition="in" filter="circle(in)">
                                      <p:cBhvr>
                                        <p:cTn id="17" dur="2000"/>
                                        <p:tgtEl>
                                          <p:spTgt spid="1075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7523">
                                            <p:txEl>
                                              <p:pRg st="3" end="3"/>
                                            </p:txEl>
                                          </p:spTgt>
                                        </p:tgtEl>
                                        <p:attrNameLst>
                                          <p:attrName>style.visibility</p:attrName>
                                        </p:attrNameLst>
                                      </p:cBhvr>
                                      <p:to>
                                        <p:strVal val="visible"/>
                                      </p:to>
                                    </p:set>
                                    <p:animEffect transition="in" filter="circle(in)">
                                      <p:cBhvr>
                                        <p:cTn id="22" dur="2000"/>
                                        <p:tgtEl>
                                          <p:spTgt spid="1075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7523">
                                            <p:txEl>
                                              <p:pRg st="4" end="4"/>
                                            </p:txEl>
                                          </p:spTgt>
                                        </p:tgtEl>
                                        <p:attrNameLst>
                                          <p:attrName>style.visibility</p:attrName>
                                        </p:attrNameLst>
                                      </p:cBhvr>
                                      <p:to>
                                        <p:strVal val="visible"/>
                                      </p:to>
                                    </p:set>
                                    <p:animEffect transition="in" filter="circle(in)">
                                      <p:cBhvr>
                                        <p:cTn id="27" dur="2000"/>
                                        <p:tgtEl>
                                          <p:spTgt spid="1075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7523">
                                            <p:txEl>
                                              <p:pRg st="5" end="5"/>
                                            </p:txEl>
                                          </p:spTgt>
                                        </p:tgtEl>
                                        <p:attrNameLst>
                                          <p:attrName>style.visibility</p:attrName>
                                        </p:attrNameLst>
                                      </p:cBhvr>
                                      <p:to>
                                        <p:strVal val="visible"/>
                                      </p:to>
                                    </p:set>
                                    <p:animEffect transition="in" filter="circle(in)">
                                      <p:cBhvr>
                                        <p:cTn id="32" dur="2000"/>
                                        <p:tgtEl>
                                          <p:spTgt spid="10752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7523">
                                            <p:txEl>
                                              <p:pRg st="6" end="6"/>
                                            </p:txEl>
                                          </p:spTgt>
                                        </p:tgtEl>
                                        <p:attrNameLst>
                                          <p:attrName>style.visibility</p:attrName>
                                        </p:attrNameLst>
                                      </p:cBhvr>
                                      <p:to>
                                        <p:strVal val="visible"/>
                                      </p:to>
                                    </p:set>
                                    <p:animEffect transition="in" filter="circle(in)">
                                      <p:cBhvr>
                                        <p:cTn id="37" dur="2000"/>
                                        <p:tgtEl>
                                          <p:spTgt spid="10752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07523">
                                            <p:txEl>
                                              <p:pRg st="7" end="7"/>
                                            </p:txEl>
                                          </p:spTgt>
                                        </p:tgtEl>
                                        <p:attrNameLst>
                                          <p:attrName>style.visibility</p:attrName>
                                        </p:attrNameLst>
                                      </p:cBhvr>
                                      <p:to>
                                        <p:strVal val="visible"/>
                                      </p:to>
                                    </p:set>
                                    <p:animEffect transition="in" filter="circle(in)">
                                      <p:cBhvr>
                                        <p:cTn id="42" dur="2000"/>
                                        <p:tgtEl>
                                          <p:spTgt spid="1075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z="4000" smtClean="0"/>
              <a:t>WHAT IS THE AMERICAN DREAM?</a:t>
            </a:r>
          </a:p>
        </p:txBody>
      </p:sp>
      <p:sp>
        <p:nvSpPr>
          <p:cNvPr id="139267" name="Rectangle 3"/>
          <p:cNvSpPr>
            <a:spLocks noGrp="1" noChangeArrowheads="1"/>
          </p:cNvSpPr>
          <p:nvPr>
            <p:ph idx="1"/>
          </p:nvPr>
        </p:nvSpPr>
        <p:spPr/>
        <p:txBody>
          <a:bodyPr/>
          <a:lstStyle/>
          <a:p>
            <a:pPr eaLnBrk="1" hangingPunct="1">
              <a:lnSpc>
                <a:spcPct val="90000"/>
              </a:lnSpc>
            </a:pPr>
            <a:r>
              <a:rPr lang="en-US" altLang="en-US" smtClean="0"/>
              <a:t>It describes an attitude of hope and faith that looks forward to the fulfillment of human wishes and desires.</a:t>
            </a:r>
          </a:p>
          <a:p>
            <a:pPr eaLnBrk="1" hangingPunct="1">
              <a:lnSpc>
                <a:spcPct val="90000"/>
              </a:lnSpc>
            </a:pPr>
            <a:endParaRPr lang="en-US" altLang="en-US" smtClean="0"/>
          </a:p>
          <a:p>
            <a:pPr eaLnBrk="1" hangingPunct="1">
              <a:lnSpc>
                <a:spcPct val="90000"/>
              </a:lnSpc>
              <a:buFontTx/>
              <a:buNone/>
            </a:pPr>
            <a:r>
              <a:rPr lang="en-US" altLang="en-US" sz="2800" smtClean="0"/>
              <a:t>  </a:t>
            </a:r>
            <a:r>
              <a:rPr lang="en-US" altLang="en-US" sz="2800" i="1" smtClean="0"/>
              <a:t>“We hold these truths to be self-evident, that all men are created equal, that they are endowed by their creator with certain unalienable rights, that among these are life, liberty, and the pursuit of happiness.”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diamond(in)">
                                      <p:cBhvr>
                                        <p:cTn id="7" dur="2000"/>
                                        <p:tgtEl>
                                          <p:spTgt spid="139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9267">
                                            <p:txEl>
                                              <p:pRg st="2" end="2"/>
                                            </p:txEl>
                                          </p:spTgt>
                                        </p:tgtEl>
                                        <p:attrNameLst>
                                          <p:attrName>style.visibility</p:attrName>
                                        </p:attrNameLst>
                                      </p:cBhvr>
                                      <p:to>
                                        <p:strVal val="visible"/>
                                      </p:to>
                                    </p:set>
                                    <p:animEffect transition="in" filter="diamond(in)">
                                      <p:cBhvr>
                                        <p:cTn id="12" dur="2000"/>
                                        <p:tgtEl>
                                          <p:spTgt spid="139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92100"/>
            <a:ext cx="9144000" cy="1384300"/>
          </a:xfrm>
        </p:spPr>
        <p:txBody>
          <a:bodyPr/>
          <a:lstStyle/>
          <a:p>
            <a:pPr eaLnBrk="1" hangingPunct="1"/>
            <a:r>
              <a:rPr lang="en-US" altLang="en-US" sz="3600" smtClean="0"/>
              <a:t>SPIRITUAL AND MATERIAL IMPROVEMENT</a:t>
            </a:r>
          </a:p>
        </p:txBody>
      </p:sp>
      <p:sp>
        <p:nvSpPr>
          <p:cNvPr id="140291" name="Rectangle 3"/>
          <p:cNvSpPr>
            <a:spLocks noGrp="1" noChangeArrowheads="1"/>
          </p:cNvSpPr>
          <p:nvPr>
            <p:ph idx="1"/>
          </p:nvPr>
        </p:nvSpPr>
        <p:spPr/>
        <p:txBody>
          <a:bodyPr/>
          <a:lstStyle/>
          <a:p>
            <a:pPr eaLnBrk="1" hangingPunct="1"/>
            <a:r>
              <a:rPr lang="en-US" altLang="en-US" smtClean="0"/>
              <a:t>Materialism achieved too quickly.</a:t>
            </a:r>
          </a:p>
          <a:p>
            <a:pPr eaLnBrk="1" hangingPunct="1"/>
            <a:r>
              <a:rPr lang="en-US" altLang="en-US" smtClean="0"/>
              <a:t>Thus, lacking spiritual life/purpose.</a:t>
            </a:r>
          </a:p>
          <a:p>
            <a:pPr eaLnBrk="1" hangingPunct="1"/>
            <a:endParaRPr lang="en-US" altLang="en-US" smtClean="0"/>
          </a:p>
          <a:p>
            <a:pPr eaLnBrk="1" hangingPunct="1"/>
            <a:r>
              <a:rPr lang="en-US" altLang="en-US" smtClean="0"/>
              <a:t>Gatsby is a character that represents this DREAM.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circle(in)">
                                      <p:cBhvr>
                                        <p:cTn id="7" dur="2000"/>
                                        <p:tgtEl>
                                          <p:spTgt spid="140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0291">
                                            <p:txEl>
                                              <p:pRg st="1" end="1"/>
                                            </p:txEl>
                                          </p:spTgt>
                                        </p:tgtEl>
                                        <p:attrNameLst>
                                          <p:attrName>style.visibility</p:attrName>
                                        </p:attrNameLst>
                                      </p:cBhvr>
                                      <p:to>
                                        <p:strVal val="visible"/>
                                      </p:to>
                                    </p:set>
                                    <p:animEffect transition="in" filter="circle(in)">
                                      <p:cBhvr>
                                        <p:cTn id="12" dur="2000"/>
                                        <p:tgtEl>
                                          <p:spTgt spid="140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0291">
                                            <p:txEl>
                                              <p:pRg st="3" end="3"/>
                                            </p:txEl>
                                          </p:spTgt>
                                        </p:tgtEl>
                                        <p:attrNameLst>
                                          <p:attrName>style.visibility</p:attrName>
                                        </p:attrNameLst>
                                      </p:cBhvr>
                                      <p:to>
                                        <p:strVal val="visible"/>
                                      </p:to>
                                    </p:set>
                                    <p:animEffect transition="in" filter="circle(in)">
                                      <p:cBhvr>
                                        <p:cTn id="17" dur="2000"/>
                                        <p:tgtEl>
                                          <p:spTgt spid="140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z="3600" smtClean="0"/>
              <a:t>FAILURE OF THE AMERICAN DREAM</a:t>
            </a:r>
          </a:p>
        </p:txBody>
      </p:sp>
      <p:sp>
        <p:nvSpPr>
          <p:cNvPr id="141315" name="Rectangle 3"/>
          <p:cNvSpPr>
            <a:spLocks noGrp="1" noChangeArrowheads="1"/>
          </p:cNvSpPr>
          <p:nvPr>
            <p:ph idx="1"/>
          </p:nvPr>
        </p:nvSpPr>
        <p:spPr/>
        <p:txBody>
          <a:bodyPr/>
          <a:lstStyle/>
          <a:p>
            <a:pPr eaLnBrk="1" hangingPunct="1"/>
            <a:r>
              <a:rPr lang="en-US" altLang="en-US" smtClean="0"/>
              <a:t>Poverty</a:t>
            </a:r>
          </a:p>
          <a:p>
            <a:pPr eaLnBrk="1" hangingPunct="1"/>
            <a:r>
              <a:rPr lang="en-US" altLang="en-US" smtClean="0"/>
              <a:t>Discrimination</a:t>
            </a:r>
          </a:p>
          <a:p>
            <a:pPr eaLnBrk="1" hangingPunct="1"/>
            <a:r>
              <a:rPr lang="en-US" altLang="en-US" smtClean="0"/>
              <a:t>Exploitation</a:t>
            </a:r>
          </a:p>
          <a:p>
            <a:pPr eaLnBrk="1" hangingPunct="1"/>
            <a:r>
              <a:rPr lang="en-US" altLang="en-US" smtClean="0"/>
              <a:t>Hypocrisy</a:t>
            </a:r>
          </a:p>
          <a:p>
            <a:pPr eaLnBrk="1" hangingPunct="1"/>
            <a:r>
              <a:rPr lang="en-US" altLang="en-US" smtClean="0"/>
              <a:t>Corruption</a:t>
            </a:r>
          </a:p>
          <a:p>
            <a:pPr eaLnBrk="1" hangingPunct="1"/>
            <a:r>
              <a:rPr lang="en-US" altLang="en-US" smtClean="0"/>
              <a:t>suppression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Effect transition="in" filter="barn(inHorizontal)">
                                      <p:cBhvr>
                                        <p:cTn id="7" dur="500"/>
                                        <p:tgtEl>
                                          <p:spTgt spid="141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41315">
                                            <p:txEl>
                                              <p:pRg st="1" end="1"/>
                                            </p:txEl>
                                          </p:spTgt>
                                        </p:tgtEl>
                                        <p:attrNameLst>
                                          <p:attrName>style.visibility</p:attrName>
                                        </p:attrNameLst>
                                      </p:cBhvr>
                                      <p:to>
                                        <p:strVal val="visible"/>
                                      </p:to>
                                    </p:set>
                                    <p:animEffect transition="in" filter="barn(inHorizontal)">
                                      <p:cBhvr>
                                        <p:cTn id="12" dur="500"/>
                                        <p:tgtEl>
                                          <p:spTgt spid="141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41315">
                                            <p:txEl>
                                              <p:pRg st="2" end="2"/>
                                            </p:txEl>
                                          </p:spTgt>
                                        </p:tgtEl>
                                        <p:attrNameLst>
                                          <p:attrName>style.visibility</p:attrName>
                                        </p:attrNameLst>
                                      </p:cBhvr>
                                      <p:to>
                                        <p:strVal val="visible"/>
                                      </p:to>
                                    </p:set>
                                    <p:animEffect transition="in" filter="barn(inHorizontal)">
                                      <p:cBhvr>
                                        <p:cTn id="17" dur="500"/>
                                        <p:tgtEl>
                                          <p:spTgt spid="1413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41315">
                                            <p:txEl>
                                              <p:pRg st="3" end="3"/>
                                            </p:txEl>
                                          </p:spTgt>
                                        </p:tgtEl>
                                        <p:attrNameLst>
                                          <p:attrName>style.visibility</p:attrName>
                                        </p:attrNameLst>
                                      </p:cBhvr>
                                      <p:to>
                                        <p:strVal val="visible"/>
                                      </p:to>
                                    </p:set>
                                    <p:animEffect transition="in" filter="barn(inHorizontal)">
                                      <p:cBhvr>
                                        <p:cTn id="22" dur="500"/>
                                        <p:tgtEl>
                                          <p:spTgt spid="1413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141315">
                                            <p:txEl>
                                              <p:pRg st="4" end="4"/>
                                            </p:txEl>
                                          </p:spTgt>
                                        </p:tgtEl>
                                        <p:attrNameLst>
                                          <p:attrName>style.visibility</p:attrName>
                                        </p:attrNameLst>
                                      </p:cBhvr>
                                      <p:to>
                                        <p:strVal val="visible"/>
                                      </p:to>
                                    </p:set>
                                    <p:animEffect transition="in" filter="barn(inHorizontal)">
                                      <p:cBhvr>
                                        <p:cTn id="27" dur="500"/>
                                        <p:tgtEl>
                                          <p:spTgt spid="14131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141315">
                                            <p:txEl>
                                              <p:pRg st="5" end="5"/>
                                            </p:txEl>
                                          </p:spTgt>
                                        </p:tgtEl>
                                        <p:attrNameLst>
                                          <p:attrName>style.visibility</p:attrName>
                                        </p:attrNameLst>
                                      </p:cBhvr>
                                      <p:to>
                                        <p:strVal val="visible"/>
                                      </p:to>
                                    </p:set>
                                    <p:animEffect transition="in" filter="barn(inHorizontal)">
                                      <p:cBhvr>
                                        <p:cTn id="32" dur="500"/>
                                        <p:tgtEl>
                                          <p:spTgt spid="141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How is this developed?</a:t>
            </a:r>
          </a:p>
        </p:txBody>
      </p:sp>
      <p:sp>
        <p:nvSpPr>
          <p:cNvPr id="145411" name="Rectangle 3"/>
          <p:cNvSpPr>
            <a:spLocks noGrp="1" noChangeArrowheads="1"/>
          </p:cNvSpPr>
          <p:nvPr>
            <p:ph idx="1"/>
          </p:nvPr>
        </p:nvSpPr>
        <p:spPr/>
        <p:txBody>
          <a:bodyPr/>
          <a:lstStyle/>
          <a:p>
            <a:pPr eaLnBrk="1" hangingPunct="1"/>
            <a:r>
              <a:rPr lang="en-US" altLang="en-US" smtClean="0"/>
              <a:t>Through the 5 central characters</a:t>
            </a:r>
          </a:p>
          <a:p>
            <a:pPr eaLnBrk="1" hangingPunct="1"/>
            <a:r>
              <a:rPr lang="en-US" altLang="en-US" smtClean="0"/>
              <a:t>Through certain dominant images and symbols</a:t>
            </a:r>
          </a:p>
          <a:p>
            <a:pPr eaLnBrk="1" hangingPunct="1"/>
            <a:r>
              <a:rPr lang="en-US" altLang="en-US" smtClean="0"/>
              <a:t>Through diction.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box(in)">
                                      <p:cBhvr>
                                        <p:cTn id="7" dur="500"/>
                                        <p:tgtEl>
                                          <p:spTgt spid="145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5411">
                                            <p:txEl>
                                              <p:pRg st="1" end="1"/>
                                            </p:txEl>
                                          </p:spTgt>
                                        </p:tgtEl>
                                        <p:attrNameLst>
                                          <p:attrName>style.visibility</p:attrName>
                                        </p:attrNameLst>
                                      </p:cBhvr>
                                      <p:to>
                                        <p:strVal val="visible"/>
                                      </p:to>
                                    </p:set>
                                    <p:animEffect transition="in" filter="box(in)">
                                      <p:cBhvr>
                                        <p:cTn id="12" dur="500"/>
                                        <p:tgtEl>
                                          <p:spTgt spid="145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5411">
                                            <p:txEl>
                                              <p:pRg st="2" end="2"/>
                                            </p:txEl>
                                          </p:spTgt>
                                        </p:tgtEl>
                                        <p:attrNameLst>
                                          <p:attrName>style.visibility</p:attrName>
                                        </p:attrNameLst>
                                      </p:cBhvr>
                                      <p:to>
                                        <p:strVal val="visible"/>
                                      </p:to>
                                    </p:set>
                                    <p:animEffect transition="in" filter="box(in)">
                                      <p:cBhvr>
                                        <p:cTn id="17" dur="500"/>
                                        <p:tgtEl>
                                          <p:spTgt spid="145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762000" y="1447800"/>
            <a:ext cx="7772400" cy="3371850"/>
          </a:xfrm>
        </p:spPr>
        <p:txBody>
          <a:bodyPr/>
          <a:lstStyle/>
          <a:p>
            <a:pPr eaLnBrk="1" hangingPunct="1"/>
            <a:r>
              <a:rPr lang="en-US" altLang="en-US" sz="6000" dirty="0" smtClean="0">
                <a:solidFill>
                  <a:schemeClr val="hlink"/>
                </a:solidFill>
                <a:latin typeface="Broadway" panose="04040905080B02020502" pitchFamily="82" charset="0"/>
              </a:rPr>
              <a:t>The Roaring 20’s: A Brief but Comprehensive Introduction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639762"/>
          </a:xfrm>
        </p:spPr>
        <p:txBody>
          <a:bodyPr/>
          <a:lstStyle/>
          <a:p>
            <a:pPr eaLnBrk="1" hangingPunct="1"/>
            <a:r>
              <a:rPr lang="en-US" altLang="en-US" sz="4000" smtClean="0"/>
              <a:t>The 1920’s</a:t>
            </a:r>
          </a:p>
        </p:txBody>
      </p:sp>
      <p:sp>
        <p:nvSpPr>
          <p:cNvPr id="24579" name="Rectangle 3"/>
          <p:cNvSpPr>
            <a:spLocks noGrp="1" noChangeArrowheads="1"/>
          </p:cNvSpPr>
          <p:nvPr>
            <p:ph idx="1"/>
          </p:nvPr>
        </p:nvSpPr>
        <p:spPr>
          <a:xfrm>
            <a:off x="457200" y="914400"/>
            <a:ext cx="8229600" cy="5715000"/>
          </a:xfrm>
        </p:spPr>
        <p:txBody>
          <a:bodyPr>
            <a:normAutofit lnSpcReduction="10000"/>
          </a:bodyPr>
          <a:lstStyle/>
          <a:p>
            <a:pPr eaLnBrk="1" hangingPunct="1"/>
            <a:r>
              <a:rPr lang="en-US" altLang="en-US" sz="2800" smtClean="0"/>
              <a:t>Known by names such as </a:t>
            </a:r>
          </a:p>
          <a:p>
            <a:pPr lvl="1" eaLnBrk="1" hangingPunct="1"/>
            <a:r>
              <a:rPr lang="en-US" altLang="en-US" sz="2400" smtClean="0"/>
              <a:t>the Jazz Age, </a:t>
            </a:r>
          </a:p>
          <a:p>
            <a:pPr lvl="1" eaLnBrk="1" hangingPunct="1"/>
            <a:r>
              <a:rPr lang="en-US" altLang="en-US" sz="2400" smtClean="0"/>
              <a:t>the Age of Intolerance, </a:t>
            </a:r>
          </a:p>
          <a:p>
            <a:pPr lvl="1" eaLnBrk="1" hangingPunct="1"/>
            <a:r>
              <a:rPr lang="en-US" altLang="en-US" sz="2400" smtClean="0"/>
              <a:t>and the Age of Wonderful Nonsense</a:t>
            </a:r>
          </a:p>
          <a:p>
            <a:pPr lvl="1" eaLnBrk="1" hangingPunct="1">
              <a:buFontTx/>
              <a:buNone/>
            </a:pPr>
            <a:endParaRPr lang="en-US" altLang="en-US" sz="2400" smtClean="0"/>
          </a:p>
          <a:p>
            <a:pPr lvl="1" eaLnBrk="1" hangingPunct="1">
              <a:buFontTx/>
              <a:buChar char="•"/>
            </a:pPr>
            <a:r>
              <a:rPr lang="en-US" altLang="en-US" sz="2400" smtClean="0"/>
              <a:t>The age that embodies the beginning of Modern America.</a:t>
            </a:r>
          </a:p>
          <a:p>
            <a:pPr lvl="1" eaLnBrk="1" hangingPunct="1">
              <a:buFontTx/>
              <a:buNone/>
            </a:pPr>
            <a:endParaRPr lang="en-US" altLang="en-US" sz="2400" smtClean="0"/>
          </a:p>
          <a:p>
            <a:pPr lvl="1" eaLnBrk="1" hangingPunct="1">
              <a:buFontTx/>
              <a:buChar char="•"/>
            </a:pPr>
            <a:r>
              <a:rPr lang="en-US" altLang="en-US" sz="2400" smtClean="0"/>
              <a:t>Post WWI and after pulling through a worldwide Flu epidemic many American’s felt hemmed up and the new decade would be a time of change for everyone---not always in a good way. </a:t>
            </a:r>
          </a:p>
          <a:p>
            <a:pPr lvl="1" eaLnBrk="1" hangingPunct="1">
              <a:buFontTx/>
              <a:buNone/>
            </a:pPr>
            <a:endParaRPr lang="en-US" altLang="en-US" sz="2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1920’s: Political</a:t>
            </a:r>
          </a:p>
        </p:txBody>
      </p:sp>
      <p:sp>
        <p:nvSpPr>
          <p:cNvPr id="27651" name="Rectangle 3"/>
          <p:cNvSpPr>
            <a:spLocks noGrp="1" noChangeArrowheads="1"/>
          </p:cNvSpPr>
          <p:nvPr>
            <p:ph idx="1"/>
          </p:nvPr>
        </p:nvSpPr>
        <p:spPr/>
        <p:txBody>
          <a:bodyPr/>
          <a:lstStyle/>
          <a:p>
            <a:pPr eaLnBrk="1" hangingPunct="1"/>
            <a:r>
              <a:rPr lang="en-US" altLang="en-US" dirty="0" smtClean="0">
                <a:hlinkClick r:id="rId2"/>
              </a:rPr>
              <a:t>Herbert Hoover</a:t>
            </a:r>
            <a:r>
              <a:rPr lang="en-US" altLang="en-US" dirty="0" smtClean="0"/>
              <a:t> was elected to the presidency in 1928.</a:t>
            </a:r>
          </a:p>
          <a:p>
            <a:pPr eaLnBrk="1" hangingPunct="1"/>
            <a:r>
              <a:rPr lang="en-US" altLang="en-US" dirty="0" smtClean="0"/>
              <a:t>Popular with the people.</a:t>
            </a:r>
          </a:p>
          <a:p>
            <a:pPr eaLnBrk="1" hangingPunct="1"/>
            <a:r>
              <a:rPr lang="en-US" altLang="en-US" dirty="0" smtClean="0"/>
              <a:t>He was raised up </a:t>
            </a:r>
            <a:r>
              <a:rPr lang="en-US" altLang="en-US" dirty="0" smtClean="0"/>
              <a:t>by </a:t>
            </a:r>
            <a:r>
              <a:rPr lang="en-US" altLang="en-US" dirty="0" smtClean="0"/>
              <a:t>the country's prosperity until the beginning of the </a:t>
            </a:r>
            <a:r>
              <a:rPr lang="en-US" altLang="en-US" u="sng" dirty="0" smtClean="0">
                <a:solidFill>
                  <a:schemeClr val="hlink"/>
                </a:solidFill>
              </a:rPr>
              <a:t>Great Depression</a:t>
            </a:r>
            <a:r>
              <a:rPr lang="en-US" altLang="en-US" dirty="0" smtClean="0"/>
              <a:t> began to carve its trough into the nation's economy early on his presidency.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cov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7450" y="254000"/>
            <a:ext cx="42291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29700"/>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nodeType="clickEffect">
                                  <p:stCondLst>
                                    <p:cond delay="0"/>
                                  </p:stCondLst>
                                  <p:childTnLst>
                                    <p:animScale>
                                      <p:cBhvr>
                                        <p:cTn id="10" dur="2000" fill="hold"/>
                                        <p:tgtEl>
                                          <p:spTgt spid="2970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563562"/>
          </a:xfrm>
        </p:spPr>
        <p:txBody>
          <a:bodyPr/>
          <a:lstStyle/>
          <a:p>
            <a:pPr eaLnBrk="1" hangingPunct="1"/>
            <a:r>
              <a:rPr lang="en-US" altLang="en-US" sz="4000" dirty="0" smtClean="0"/>
              <a:t>1920’s: Social </a:t>
            </a:r>
          </a:p>
        </p:txBody>
      </p:sp>
      <p:sp>
        <p:nvSpPr>
          <p:cNvPr id="28675" name="Rectangle 3"/>
          <p:cNvSpPr>
            <a:spLocks noGrp="1" noChangeArrowheads="1"/>
          </p:cNvSpPr>
          <p:nvPr>
            <p:ph idx="1"/>
          </p:nvPr>
        </p:nvSpPr>
        <p:spPr>
          <a:xfrm>
            <a:off x="533400" y="1600200"/>
            <a:ext cx="8229600" cy="5135563"/>
          </a:xfrm>
        </p:spPr>
        <p:txBody>
          <a:bodyPr/>
          <a:lstStyle/>
          <a:p>
            <a:pPr eaLnBrk="1" hangingPunct="1"/>
            <a:r>
              <a:rPr lang="en-US" altLang="en-US" dirty="0" smtClean="0">
                <a:hlinkClick r:id="rId2"/>
              </a:rPr>
              <a:t>Red Scares</a:t>
            </a:r>
            <a:r>
              <a:rPr lang="en-US" altLang="en-US" dirty="0" smtClean="0"/>
              <a:t> refer to the fear of Communism in the U.S. just before and during the 1920s </a:t>
            </a:r>
          </a:p>
          <a:p>
            <a:pPr eaLnBrk="1" hangingPunct="1"/>
            <a:r>
              <a:rPr lang="en-US" altLang="en-US" dirty="0" smtClean="0"/>
              <a:t>Historians often point out that Americans had withdrawn into a </a:t>
            </a:r>
            <a:r>
              <a:rPr lang="en-US" altLang="en-US" dirty="0" smtClean="0">
                <a:solidFill>
                  <a:schemeClr val="hlink"/>
                </a:solidFill>
              </a:rPr>
              <a:t>provincialism</a:t>
            </a:r>
            <a:r>
              <a:rPr lang="en-US" altLang="en-US" dirty="0" smtClean="0"/>
              <a:t> as evidenced by the reappearance of the </a:t>
            </a:r>
            <a:r>
              <a:rPr lang="en-US" altLang="en-US" dirty="0" smtClean="0">
                <a:hlinkClick r:id="rId3"/>
              </a:rPr>
              <a:t>Ku Klux Klan</a:t>
            </a:r>
            <a:r>
              <a:rPr lang="en-US" altLang="en-US" dirty="0" smtClean="0"/>
              <a:t>, restrictive immigration laws, and Prohibition the 18</a:t>
            </a:r>
            <a:r>
              <a:rPr lang="en-US" altLang="en-US" baseline="30000" dirty="0" smtClean="0"/>
              <a:t>th</a:t>
            </a:r>
            <a:r>
              <a:rPr lang="en-US" altLang="en-US" dirty="0" smtClean="0"/>
              <a:t> amendment banning the manufacturing, sale and transport of intoxicating liquor.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639762"/>
          </a:xfrm>
        </p:spPr>
        <p:txBody>
          <a:bodyPr/>
          <a:lstStyle/>
          <a:p>
            <a:pPr eaLnBrk="1" hangingPunct="1"/>
            <a:r>
              <a:rPr lang="en-US" altLang="en-US" sz="4000" smtClean="0"/>
              <a:t>1920’s: Social</a:t>
            </a:r>
          </a:p>
        </p:txBody>
      </p:sp>
      <p:sp>
        <p:nvSpPr>
          <p:cNvPr id="29699" name="Rectangle 3"/>
          <p:cNvSpPr>
            <a:spLocks noGrp="1" noChangeArrowheads="1"/>
          </p:cNvSpPr>
          <p:nvPr>
            <p:ph idx="1"/>
          </p:nvPr>
        </p:nvSpPr>
        <p:spPr>
          <a:xfrm>
            <a:off x="533400" y="1600200"/>
            <a:ext cx="8229600" cy="5059363"/>
          </a:xfrm>
        </p:spPr>
        <p:txBody>
          <a:bodyPr/>
          <a:lstStyle/>
          <a:p>
            <a:pPr eaLnBrk="1" hangingPunct="1"/>
            <a:r>
              <a:rPr lang="en-US" altLang="en-US" dirty="0" smtClean="0"/>
              <a:t>However, many people disliked the law and imbibed in unlawful nightclubs called </a:t>
            </a:r>
            <a:r>
              <a:rPr lang="en-US" altLang="en-US" dirty="0" smtClean="0">
                <a:solidFill>
                  <a:schemeClr val="hlink"/>
                </a:solidFill>
              </a:rPr>
              <a:t>speakeasies</a:t>
            </a:r>
            <a:r>
              <a:rPr lang="en-US" altLang="en-US" dirty="0" smtClean="0"/>
              <a:t>. </a:t>
            </a:r>
            <a:r>
              <a:rPr lang="en-US" altLang="en-US" dirty="0" smtClean="0">
                <a:hlinkClick r:id="rId2"/>
              </a:rPr>
              <a:t>Gangsters</a:t>
            </a:r>
            <a:r>
              <a:rPr lang="en-US" altLang="en-US" dirty="0" smtClean="0"/>
              <a:t> took control of bootlegging (illegal distribution of liquor) and violent lawlessness erupted. Lacking public support, the federal government was virtually unable to enforce Prohibition.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1920’s: Social</a:t>
            </a:r>
          </a:p>
        </p:txBody>
      </p:sp>
      <p:sp>
        <p:nvSpPr>
          <p:cNvPr id="30723" name="Rectangle 3"/>
          <p:cNvSpPr>
            <a:spLocks noGrp="1" noChangeArrowheads="1"/>
          </p:cNvSpPr>
          <p:nvPr>
            <p:ph idx="1"/>
          </p:nvPr>
        </p:nvSpPr>
        <p:spPr/>
        <p:txBody>
          <a:bodyPr/>
          <a:lstStyle/>
          <a:p>
            <a:pPr eaLnBrk="1" hangingPunct="1"/>
            <a:r>
              <a:rPr lang="en-US" altLang="en-US" smtClean="0"/>
              <a:t>Youthful </a:t>
            </a:r>
            <a:r>
              <a:rPr lang="en-US" altLang="en-US" u="sng" smtClean="0">
                <a:solidFill>
                  <a:schemeClr val="hlink"/>
                </a:solidFill>
              </a:rPr>
              <a:t>"Flapper"</a:t>
            </a:r>
            <a:r>
              <a:rPr lang="en-US" altLang="en-US" smtClean="0"/>
              <a:t> women provoked older people with brief skirts, bobbed hair, and cavalier use of makeup and cigarettes. </a:t>
            </a:r>
          </a:p>
          <a:p>
            <a:pPr eaLnBrk="1" hangingPunct="1"/>
            <a:r>
              <a:rPr lang="en-US" altLang="en-US" smtClean="0"/>
              <a:t>Social crazes such as dances like the Charleston, dance marathons, flagpole sitting and flying stunts erupted.</a:t>
            </a:r>
          </a:p>
          <a:p>
            <a:pPr eaLnBrk="1" hangingPunct="1"/>
            <a:r>
              <a:rPr lang="en-US" altLang="en-US" smtClean="0"/>
              <a:t> </a:t>
            </a:r>
            <a:r>
              <a:rPr lang="en-US" altLang="en-US" smtClean="0">
                <a:hlinkClick r:id="rId2"/>
              </a:rPr>
              <a:t>Babe Ruth</a:t>
            </a:r>
            <a:r>
              <a:rPr lang="en-US" altLang="en-US" smtClean="0"/>
              <a:t> and other sports figures became heroes.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639762"/>
          </a:xfrm>
        </p:spPr>
        <p:txBody>
          <a:bodyPr/>
          <a:lstStyle/>
          <a:p>
            <a:pPr eaLnBrk="1" hangingPunct="1"/>
            <a:r>
              <a:rPr lang="en-US" altLang="en-US" sz="4000" smtClean="0"/>
              <a:t>1920’s Arts &amp; Writing</a:t>
            </a:r>
          </a:p>
        </p:txBody>
      </p:sp>
      <p:sp>
        <p:nvSpPr>
          <p:cNvPr id="32771" name="Rectangle 3"/>
          <p:cNvSpPr>
            <a:spLocks noGrp="1" noChangeArrowheads="1"/>
          </p:cNvSpPr>
          <p:nvPr>
            <p:ph idx="1"/>
          </p:nvPr>
        </p:nvSpPr>
        <p:spPr>
          <a:xfrm>
            <a:off x="457200" y="1066800"/>
            <a:ext cx="8229600" cy="5059363"/>
          </a:xfrm>
        </p:spPr>
        <p:txBody>
          <a:bodyPr/>
          <a:lstStyle/>
          <a:p>
            <a:pPr eaLnBrk="1" hangingPunct="1">
              <a:lnSpc>
                <a:spcPct val="90000"/>
              </a:lnSpc>
            </a:pPr>
            <a:r>
              <a:rPr lang="en-US" altLang="en-US" sz="2800" dirty="0" smtClean="0"/>
              <a:t>The lush, ornate style of </a:t>
            </a:r>
            <a:r>
              <a:rPr lang="en-US" altLang="en-US" sz="2800" dirty="0" smtClean="0">
                <a:solidFill>
                  <a:schemeClr val="hlink"/>
                </a:solidFill>
              </a:rPr>
              <a:t>Art Deco</a:t>
            </a:r>
            <a:r>
              <a:rPr lang="en-US" altLang="en-US" sz="2800" dirty="0" smtClean="0"/>
              <a:t> architecture, art, clothing, hairstyles, decor and furnishings flourished </a:t>
            </a:r>
          </a:p>
          <a:p>
            <a:pPr eaLnBrk="1" hangingPunct="1">
              <a:lnSpc>
                <a:spcPct val="90000"/>
              </a:lnSpc>
            </a:pPr>
            <a:r>
              <a:rPr lang="en-US" altLang="en-US" sz="2800" dirty="0" smtClean="0"/>
              <a:t>The Harlem Renaissance</a:t>
            </a:r>
          </a:p>
          <a:p>
            <a:pPr eaLnBrk="1" hangingPunct="1">
              <a:lnSpc>
                <a:spcPct val="90000"/>
              </a:lnSpc>
            </a:pPr>
            <a:r>
              <a:rPr lang="en-US" altLang="en-US" sz="2800" dirty="0" smtClean="0"/>
              <a:t>a rich period of American writing </a:t>
            </a:r>
          </a:p>
          <a:p>
            <a:pPr eaLnBrk="1" hangingPunct="1">
              <a:lnSpc>
                <a:spcPct val="90000"/>
              </a:lnSpc>
            </a:pPr>
            <a:r>
              <a:rPr lang="en-US" altLang="en-US" sz="2800" dirty="0" smtClean="0">
                <a:hlinkClick r:id="rId2"/>
              </a:rPr>
              <a:t>Sinclair Lewis</a:t>
            </a:r>
            <a:r>
              <a:rPr lang="en-US" altLang="en-US" sz="2800" dirty="0" smtClean="0"/>
              <a:t>, </a:t>
            </a:r>
            <a:r>
              <a:rPr lang="en-US" altLang="en-US" sz="2800" dirty="0" smtClean="0">
                <a:hlinkClick r:id="rId3"/>
              </a:rPr>
              <a:t>Willa Cather</a:t>
            </a:r>
            <a:r>
              <a:rPr lang="en-US" altLang="en-US" sz="2800" dirty="0" smtClean="0"/>
              <a:t>, </a:t>
            </a:r>
            <a:r>
              <a:rPr lang="en-US" altLang="en-US" sz="2800" dirty="0" smtClean="0">
                <a:hlinkClick r:id="rId4"/>
              </a:rPr>
              <a:t>William Faulkner</a:t>
            </a:r>
            <a:r>
              <a:rPr lang="en-US" altLang="en-US" sz="2800" dirty="0" smtClean="0"/>
              <a:t>, </a:t>
            </a:r>
            <a:r>
              <a:rPr lang="en-US" altLang="en-US" sz="2800" dirty="0" smtClean="0">
                <a:hlinkClick r:id="rId5"/>
              </a:rPr>
              <a:t>F. Scott Fitzgerald</a:t>
            </a:r>
            <a:r>
              <a:rPr lang="en-US" altLang="en-US" sz="2800" dirty="0" smtClean="0"/>
              <a:t>, </a:t>
            </a:r>
            <a:r>
              <a:rPr lang="en-US" altLang="en-US" sz="2800" dirty="0" smtClean="0">
                <a:hlinkClick r:id="rId6"/>
              </a:rPr>
              <a:t>Carl Sandburg</a:t>
            </a:r>
            <a:r>
              <a:rPr lang="en-US" altLang="en-US" sz="2800" dirty="0" smtClean="0"/>
              <a:t> and </a:t>
            </a:r>
            <a:r>
              <a:rPr lang="en-US" altLang="en-US" sz="2800" dirty="0" smtClean="0">
                <a:hlinkClick r:id="rId7"/>
              </a:rPr>
              <a:t>Ernest Hemingway</a:t>
            </a:r>
            <a:r>
              <a:rPr lang="en-US" altLang="en-US" sz="2800" dirty="0" smtClean="0"/>
              <a:t> were prominent writers of the time period</a:t>
            </a:r>
          </a:p>
          <a:p>
            <a:pPr eaLnBrk="1" hangingPunct="1">
              <a:lnSpc>
                <a:spcPct val="90000"/>
              </a:lnSpc>
            </a:pPr>
            <a:r>
              <a:rPr lang="en-US" altLang="en-US" sz="2800" dirty="0" smtClean="0"/>
              <a:t>Will Durant's </a:t>
            </a:r>
            <a:r>
              <a:rPr lang="en-US" altLang="en-US" sz="2800" i="1" dirty="0" smtClean="0"/>
              <a:t>The Story of Philosophy</a:t>
            </a:r>
            <a:r>
              <a:rPr lang="en-US" altLang="en-US" sz="2800" dirty="0" smtClean="0"/>
              <a:t> would sell millions of copies. </a:t>
            </a:r>
          </a:p>
          <a:p>
            <a:pPr eaLnBrk="1" hangingPunct="1">
              <a:lnSpc>
                <a:spcPct val="90000"/>
              </a:lnSpc>
              <a:buFontTx/>
              <a:buNone/>
            </a:pPr>
            <a:endParaRPr lang="en-US" altLang="en-US" sz="2800" dirty="0" smtClean="0"/>
          </a:p>
          <a:p>
            <a:pPr eaLnBrk="1" hangingPunct="1">
              <a:lnSpc>
                <a:spcPct val="90000"/>
              </a:lnSpc>
            </a:pPr>
            <a:endParaRPr lang="en-US" altLang="en-US" sz="2800" dirty="0" smtClean="0"/>
          </a:p>
          <a:p>
            <a:pPr eaLnBrk="1" hangingPunct="1">
              <a:lnSpc>
                <a:spcPct val="90000"/>
              </a:lnSpc>
            </a:pPr>
            <a:endParaRPr lang="en-US" altLang="en-US" sz="2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http://upload.wikimedia.org/wikipedia/commons/thumb/f/fc/Chrysler_Building_at_night.JPG/125px-Chrysler_Building_at_night.JPG">
            <a:hlinkClick r:id="rId2"/>
          </p:cNvPr>
          <p:cNvPicPr>
            <a:picLocks noGrp="1" noChangeAspect="1" noChangeArrowheads="1"/>
          </p:cNvPicPr>
          <p:nvPr>
            <p:ph/>
          </p:nvPr>
        </p:nvPicPr>
        <p:blipFill>
          <a:blip r:embed="rId3" r:link="rId4">
            <a:extLst>
              <a:ext uri="{28A0092B-C50C-407E-A947-70E740481C1C}">
                <a14:useLocalDpi xmlns:a14="http://schemas.microsoft.com/office/drawing/2010/main" val="0"/>
              </a:ext>
            </a:extLst>
          </a:blip>
          <a:srcRect/>
          <a:stretch>
            <a:fillRect/>
          </a:stretch>
        </p:blipFill>
        <p:spPr>
          <a:xfrm>
            <a:off x="0" y="0"/>
            <a:ext cx="3894138" cy="3200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5" name="Picture 7" descr="artdecomo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0"/>
            <a:ext cx="381000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9" descr="Art_Deco_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3200400"/>
            <a:ext cx="2971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11" descr="art-deco-elegance-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124200"/>
            <a:ext cx="29337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3" descr="See full size imag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0" y="3200400"/>
            <a:ext cx="1905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5" descr="See full size image">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7600" y="5181600"/>
            <a:ext cx="2667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willa_c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27368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7" descr="lew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42863"/>
            <a:ext cx="3289300"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9" descr="william-faulk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200400"/>
            <a:ext cx="3124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1" descr="Sandbu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0"/>
            <a:ext cx="3124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3" descr="hemingw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114800"/>
            <a:ext cx="5486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792162"/>
          </a:xfrm>
        </p:spPr>
        <p:txBody>
          <a:bodyPr/>
          <a:lstStyle/>
          <a:p>
            <a:pPr eaLnBrk="1" hangingPunct="1"/>
            <a:r>
              <a:rPr lang="en-US" altLang="en-US" smtClean="0"/>
              <a:t>1920’s Arts &amp; Writing</a:t>
            </a:r>
          </a:p>
        </p:txBody>
      </p:sp>
      <p:sp>
        <p:nvSpPr>
          <p:cNvPr id="35843" name="Rectangle 3"/>
          <p:cNvSpPr>
            <a:spLocks noGrp="1" noChangeArrowheads="1"/>
          </p:cNvSpPr>
          <p:nvPr>
            <p:ph idx="1"/>
          </p:nvPr>
        </p:nvSpPr>
        <p:spPr>
          <a:xfrm>
            <a:off x="457200" y="1143000"/>
            <a:ext cx="8229600" cy="4983163"/>
          </a:xfrm>
        </p:spPr>
        <p:txBody>
          <a:bodyPr>
            <a:normAutofit lnSpcReduction="10000"/>
          </a:bodyPr>
          <a:lstStyle/>
          <a:p>
            <a:pPr eaLnBrk="1" hangingPunct="1">
              <a:lnSpc>
                <a:spcPct val="90000"/>
              </a:lnSpc>
            </a:pPr>
            <a:r>
              <a:rPr lang="en-US" altLang="en-US" sz="2800" smtClean="0"/>
              <a:t>A uniquely American music form, with roots in African expression, came to be known as </a:t>
            </a:r>
            <a:r>
              <a:rPr lang="en-US" altLang="en-US" sz="2800" smtClean="0">
                <a:solidFill>
                  <a:schemeClr val="hlink"/>
                </a:solidFill>
              </a:rPr>
              <a:t>jazz</a:t>
            </a:r>
          </a:p>
          <a:p>
            <a:pPr eaLnBrk="1" hangingPunct="1">
              <a:lnSpc>
                <a:spcPct val="90000"/>
              </a:lnSpc>
            </a:pPr>
            <a:r>
              <a:rPr lang="en-US" altLang="en-US" sz="2800" smtClean="0"/>
              <a:t>greats such as </a:t>
            </a:r>
            <a:r>
              <a:rPr lang="en-US" altLang="en-US" sz="2800" smtClean="0">
                <a:hlinkClick r:id="rId2"/>
              </a:rPr>
              <a:t>Louis Armstrong</a:t>
            </a:r>
            <a:r>
              <a:rPr lang="en-US" altLang="en-US" sz="2800" smtClean="0"/>
              <a:t>, </a:t>
            </a:r>
            <a:r>
              <a:rPr lang="en-US" altLang="en-US" sz="2800" smtClean="0">
                <a:hlinkClick r:id="rId3"/>
              </a:rPr>
              <a:t>Duke Ellington</a:t>
            </a:r>
            <a:r>
              <a:rPr lang="en-US" altLang="en-US" sz="2800" smtClean="0"/>
              <a:t> and Fletcher Henderson</a:t>
            </a:r>
          </a:p>
          <a:p>
            <a:pPr eaLnBrk="1" hangingPunct="1">
              <a:lnSpc>
                <a:spcPct val="90000"/>
              </a:lnSpc>
            </a:pPr>
            <a:r>
              <a:rPr lang="en-US" altLang="en-US" sz="2800" smtClean="0">
                <a:hlinkClick r:id="rId4"/>
              </a:rPr>
              <a:t>George Gershwin</a:t>
            </a:r>
            <a:r>
              <a:rPr lang="en-US" altLang="en-US" sz="2800" smtClean="0"/>
              <a:t>, </a:t>
            </a:r>
            <a:r>
              <a:rPr lang="en-US" altLang="en-US" sz="2800" smtClean="0">
                <a:hlinkClick r:id="rId5"/>
              </a:rPr>
              <a:t>Cole Porter</a:t>
            </a:r>
            <a:r>
              <a:rPr lang="en-US" altLang="en-US" sz="2800" smtClean="0"/>
              <a:t> and others would bring jazz influences to Broadway and the concert hall. </a:t>
            </a:r>
          </a:p>
          <a:p>
            <a:pPr eaLnBrk="1" hangingPunct="1">
              <a:lnSpc>
                <a:spcPct val="90000"/>
              </a:lnSpc>
            </a:pPr>
            <a:r>
              <a:rPr lang="en-US" altLang="en-US" sz="2800" smtClean="0">
                <a:hlinkClick r:id="rId6"/>
              </a:rPr>
              <a:t>Bessie Smith</a:t>
            </a:r>
            <a:r>
              <a:rPr lang="en-US" altLang="en-US" sz="2800" smtClean="0"/>
              <a:t> hallowed the Blues on a sound recordings. </a:t>
            </a:r>
          </a:p>
          <a:p>
            <a:pPr eaLnBrk="1" hangingPunct="1">
              <a:lnSpc>
                <a:spcPct val="90000"/>
              </a:lnSpc>
            </a:pPr>
            <a:r>
              <a:rPr lang="en-US" altLang="en-US" sz="2800" smtClean="0"/>
              <a:t>first movie made with sound, </a:t>
            </a:r>
            <a:r>
              <a:rPr lang="en-US" altLang="en-US" sz="2800" i="1" smtClean="0"/>
              <a:t>The Jazz Singer</a:t>
            </a:r>
            <a:r>
              <a:rPr lang="en-US" altLang="en-US" sz="2800" smtClean="0"/>
              <a:t>, starring Al Jolson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sz="quarter" idx="1"/>
          </p:nvPr>
        </p:nvSpPr>
        <p:spPr/>
        <p:txBody>
          <a:bodyPr/>
          <a:lstStyle/>
          <a:p>
            <a:pPr eaLnBrk="1" hangingPunct="1"/>
            <a:endParaRPr lang="en-US" altLang="en-US" sz="2400" smtClean="0"/>
          </a:p>
        </p:txBody>
      </p:sp>
      <p:sp>
        <p:nvSpPr>
          <p:cNvPr id="36867" name="Rectangle 6"/>
          <p:cNvSpPr>
            <a:spLocks noGrp="1" noChangeArrowheads="1"/>
          </p:cNvSpPr>
          <p:nvPr>
            <p:ph sz="quarter" idx="2"/>
          </p:nvPr>
        </p:nvSpPr>
        <p:spPr/>
        <p:txBody>
          <a:bodyPr/>
          <a:lstStyle/>
          <a:p>
            <a:pPr eaLnBrk="1" hangingPunct="1"/>
            <a:endParaRPr lang="en-US" altLang="en-US" sz="2400" smtClean="0"/>
          </a:p>
        </p:txBody>
      </p:sp>
      <p:sp>
        <p:nvSpPr>
          <p:cNvPr id="36868" name="Rectangle 7"/>
          <p:cNvSpPr>
            <a:spLocks noGrp="1" noChangeArrowheads="1"/>
          </p:cNvSpPr>
          <p:nvPr>
            <p:ph sz="quarter" idx="3"/>
          </p:nvPr>
        </p:nvSpPr>
        <p:spPr/>
        <p:txBody>
          <a:bodyPr/>
          <a:lstStyle/>
          <a:p>
            <a:pPr eaLnBrk="1" hangingPunct="1"/>
            <a:endParaRPr lang="en-US" altLang="en-US" sz="2400" smtClean="0"/>
          </a:p>
        </p:txBody>
      </p:sp>
      <p:sp>
        <p:nvSpPr>
          <p:cNvPr id="36869" name="Rectangle 8"/>
          <p:cNvSpPr>
            <a:spLocks noGrp="1" noChangeArrowheads="1"/>
          </p:cNvSpPr>
          <p:nvPr>
            <p:ph sz="quarter" idx="4"/>
          </p:nvPr>
        </p:nvSpPr>
        <p:spPr/>
        <p:txBody>
          <a:bodyPr/>
          <a:lstStyle/>
          <a:p>
            <a:pPr eaLnBrk="1" hangingPunct="1"/>
            <a:endParaRPr lang="en-US" altLang="en-US" sz="2400" smtClean="0"/>
          </a:p>
        </p:txBody>
      </p:sp>
      <p:pic>
        <p:nvPicPr>
          <p:cNvPr id="36870" name="Picture 12" descr="jazz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7205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4" descr="LouisArmstr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0"/>
            <a:ext cx="4191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16" descr="Count+Basie">
            <a:hlinkClick r:id="rId4" tooltip="Next Imag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00400"/>
            <a:ext cx="25606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18" descr="Bessie_Smith_8120660">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3200400"/>
            <a:ext cx="2438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20" descr="seth-rudetsky-8-cole-porter">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0" y="5257800"/>
            <a:ext cx="2362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22" descr="duke">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3000" y="3352800"/>
            <a:ext cx="17526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24" descr="charlie-chaplin">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05600" y="3352800"/>
            <a:ext cx="2438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Picture 26" descr="gershwin">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53000" y="5334000"/>
            <a:ext cx="2133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8" name="Picture 28" descr="RudolphValentino">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86600" y="5334000"/>
            <a:ext cx="2057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4638"/>
            <a:ext cx="8229600" cy="715962"/>
          </a:xfrm>
        </p:spPr>
        <p:txBody>
          <a:bodyPr/>
          <a:lstStyle/>
          <a:p>
            <a:pPr eaLnBrk="1" hangingPunct="1"/>
            <a:r>
              <a:rPr lang="en-US" altLang="en-US" sz="4000" smtClean="0"/>
              <a:t>F. Scott Fitzgerald</a:t>
            </a:r>
          </a:p>
        </p:txBody>
      </p:sp>
      <p:sp>
        <p:nvSpPr>
          <p:cNvPr id="47107" name="Rectangle 3"/>
          <p:cNvSpPr>
            <a:spLocks noGrp="1" noChangeArrowheads="1"/>
          </p:cNvSpPr>
          <p:nvPr>
            <p:ph type="body" sz="half" idx="1"/>
          </p:nvPr>
        </p:nvSpPr>
        <p:spPr>
          <a:xfrm>
            <a:off x="457200" y="1066800"/>
            <a:ext cx="4038600" cy="5791200"/>
          </a:xfrm>
        </p:spPr>
        <p:txBody>
          <a:bodyPr>
            <a:normAutofit lnSpcReduction="10000"/>
          </a:bodyPr>
          <a:lstStyle/>
          <a:p>
            <a:pPr eaLnBrk="1" hangingPunct="1">
              <a:lnSpc>
                <a:spcPct val="90000"/>
              </a:lnSpc>
            </a:pPr>
            <a:r>
              <a:rPr lang="en-US" altLang="en-US" sz="2800" smtClean="0"/>
              <a:t>Born September 24</a:t>
            </a:r>
            <a:r>
              <a:rPr lang="en-US" altLang="en-US" sz="2800" baseline="30000" smtClean="0"/>
              <a:t>th</a:t>
            </a:r>
            <a:r>
              <a:rPr lang="en-US" altLang="en-US" sz="2800" smtClean="0"/>
              <a:t>, 1896 in St.Paul Minnesota</a:t>
            </a:r>
          </a:p>
          <a:p>
            <a:pPr eaLnBrk="1" hangingPunct="1">
              <a:lnSpc>
                <a:spcPct val="90000"/>
              </a:lnSpc>
            </a:pPr>
            <a:r>
              <a:rPr lang="en-US" altLang="en-US" sz="2800" smtClean="0"/>
              <a:t>1911-1912 attended Newman, a Catholic prep school in NJ</a:t>
            </a:r>
          </a:p>
          <a:p>
            <a:pPr eaLnBrk="1" hangingPunct="1">
              <a:lnSpc>
                <a:spcPct val="90000"/>
              </a:lnSpc>
            </a:pPr>
            <a:r>
              <a:rPr lang="en-US" altLang="en-US" sz="2800" smtClean="0"/>
              <a:t>Went on to Princeton University Class of 1917</a:t>
            </a:r>
          </a:p>
          <a:p>
            <a:pPr lvl="1" eaLnBrk="1" hangingPunct="1">
              <a:lnSpc>
                <a:spcPct val="90000"/>
              </a:lnSpc>
            </a:pPr>
            <a:r>
              <a:rPr lang="en-US" altLang="en-US" sz="2400" smtClean="0"/>
              <a:t>Was on academic probation so he left school and joined the Army in his intended year of graduation</a:t>
            </a:r>
          </a:p>
        </p:txBody>
      </p:sp>
      <p:sp>
        <p:nvSpPr>
          <p:cNvPr id="47108" name="Rectangle 4"/>
          <p:cNvSpPr>
            <a:spLocks noGrp="1" noChangeArrowheads="1"/>
          </p:cNvSpPr>
          <p:nvPr>
            <p:ph sz="half" idx="2"/>
          </p:nvPr>
        </p:nvSpPr>
        <p:spPr/>
        <p:txBody>
          <a:bodyPr/>
          <a:lstStyle/>
          <a:p>
            <a:pPr eaLnBrk="1" hangingPunct="1"/>
            <a:endParaRPr lang="en-US" altLang="en-US" sz="2800" smtClean="0"/>
          </a:p>
        </p:txBody>
      </p:sp>
      <p:pic>
        <p:nvPicPr>
          <p:cNvPr id="47109" name="Picture 6" descr="f-scott-fitzgerald-19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00200"/>
            <a:ext cx="4114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8229600" cy="792162"/>
          </a:xfrm>
        </p:spPr>
        <p:txBody>
          <a:bodyPr/>
          <a:lstStyle/>
          <a:p>
            <a:pPr eaLnBrk="1" hangingPunct="1"/>
            <a:r>
              <a:rPr lang="en-US" altLang="en-US" smtClean="0"/>
              <a:t>F. Scott Fitzgerald</a:t>
            </a:r>
          </a:p>
        </p:txBody>
      </p:sp>
      <p:sp>
        <p:nvSpPr>
          <p:cNvPr id="48131" name="Rectangle 4"/>
          <p:cNvSpPr>
            <a:spLocks noGrp="1" noChangeArrowheads="1"/>
          </p:cNvSpPr>
          <p:nvPr>
            <p:ph sz="half" idx="1"/>
          </p:nvPr>
        </p:nvSpPr>
        <p:spPr/>
        <p:txBody>
          <a:bodyPr/>
          <a:lstStyle/>
          <a:p>
            <a:pPr eaLnBrk="1" hangingPunct="1"/>
            <a:endParaRPr lang="en-US" altLang="en-US" sz="2800" smtClean="0"/>
          </a:p>
        </p:txBody>
      </p:sp>
      <p:sp>
        <p:nvSpPr>
          <p:cNvPr id="48132" name="Rectangle 3"/>
          <p:cNvSpPr>
            <a:spLocks noGrp="1" noChangeArrowheads="1"/>
          </p:cNvSpPr>
          <p:nvPr>
            <p:ph type="body" sz="half" idx="2"/>
          </p:nvPr>
        </p:nvSpPr>
        <p:spPr>
          <a:xfrm>
            <a:off x="4648200" y="990600"/>
            <a:ext cx="4038600" cy="5135563"/>
          </a:xfrm>
        </p:spPr>
        <p:txBody>
          <a:bodyPr>
            <a:normAutofit fontScale="92500"/>
          </a:bodyPr>
          <a:lstStyle/>
          <a:p>
            <a:pPr eaLnBrk="1" hangingPunct="1"/>
            <a:r>
              <a:rPr lang="en-US" altLang="en-US" sz="2200" smtClean="0"/>
              <a:t>While stationed in Alabama in 1918 he met and fell in love with his future wife Zelda Sayre</a:t>
            </a:r>
          </a:p>
          <a:p>
            <a:pPr eaLnBrk="1" hangingPunct="1"/>
            <a:r>
              <a:rPr lang="en-US" altLang="en-US" sz="2200" smtClean="0"/>
              <a:t>1919 is discharged from the Army</a:t>
            </a:r>
          </a:p>
          <a:p>
            <a:pPr eaLnBrk="1" hangingPunct="1"/>
            <a:r>
              <a:rPr lang="en-US" altLang="en-US" sz="2200" smtClean="0"/>
              <a:t>Married Zelda 1920 after he earned recognition for his work, </a:t>
            </a:r>
            <a:r>
              <a:rPr lang="en-US" altLang="en-US" sz="2200" i="1" smtClean="0"/>
              <a:t>This Side of Paradise</a:t>
            </a:r>
          </a:p>
          <a:p>
            <a:pPr eaLnBrk="1" hangingPunct="1"/>
            <a:r>
              <a:rPr lang="en-US" altLang="en-US" sz="2200" smtClean="0"/>
              <a:t>The two embark on an extravagant lifestyle that would lead to the trials and tribulations of both  their lives and their relationship</a:t>
            </a:r>
          </a:p>
        </p:txBody>
      </p:sp>
      <p:pic>
        <p:nvPicPr>
          <p:cNvPr id="48133" name="Picture 6" descr="fitzgerald_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038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en-US" altLang="en-US" smtClean="0"/>
              <a:t>The 20s: an age of transition</a:t>
            </a:r>
          </a:p>
        </p:txBody>
      </p:sp>
      <p:sp>
        <p:nvSpPr>
          <p:cNvPr id="4099" name="Rectangle 5"/>
          <p:cNvSpPr>
            <a:spLocks noChangeArrowheads="1"/>
          </p:cNvSpPr>
          <p:nvPr/>
        </p:nvSpPr>
        <p:spPr bwMode="auto">
          <a:xfrm>
            <a:off x="-4600575" y="3267075"/>
            <a:ext cx="1834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2054" name="Rectangle 6"/>
          <p:cNvSpPr>
            <a:spLocks noChangeArrowheads="1"/>
          </p:cNvSpPr>
          <p:nvPr/>
        </p:nvSpPr>
        <p:spPr bwMode="auto">
          <a:xfrm>
            <a:off x="914400" y="1864537"/>
            <a:ext cx="73152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t>World War I and After</a:t>
            </a:r>
          </a:p>
          <a:p>
            <a:pPr eaLnBrk="1" hangingPunct="1">
              <a:spcBef>
                <a:spcPct val="0"/>
              </a:spcBef>
              <a:buFontTx/>
              <a:buNone/>
            </a:pPr>
            <a:endParaRPr lang="en-US" altLang="en-US" sz="1800" b="1" dirty="0"/>
          </a:p>
          <a:p>
            <a:pPr eaLnBrk="1" hangingPunct="1">
              <a:spcBef>
                <a:spcPct val="0"/>
              </a:spcBef>
              <a:buFontTx/>
              <a:buNone/>
            </a:pPr>
            <a:r>
              <a:rPr lang="en-US" altLang="en-US" sz="1800" b="1" dirty="0"/>
              <a:t>"The world must be made safe for democracy" Woodrow Wilson the President had declared, "Its peace must be planted upon the tested foundation of political liberty." --- a spirit of idealism Americans entered the war in 1917.</a:t>
            </a:r>
            <a:r>
              <a:rPr lang="en-US" altLang="en-US" sz="1800" dirty="0"/>
              <a:t>  </a:t>
            </a:r>
          </a:p>
          <a:p>
            <a:pPr eaLnBrk="1" hangingPunct="1">
              <a:spcBef>
                <a:spcPct val="0"/>
              </a:spcBef>
              <a:buFontTx/>
              <a:buNone/>
            </a:pPr>
            <a:endParaRPr lang="en-US" altLang="en-US" sz="1800" dirty="0"/>
          </a:p>
          <a:p>
            <a:pPr eaLnBrk="1" hangingPunct="1">
              <a:spcBef>
                <a:spcPct val="0"/>
              </a:spcBef>
              <a:buFontTx/>
              <a:buNone/>
            </a:pPr>
            <a:r>
              <a:rPr lang="en-US" altLang="en-US" sz="1800" dirty="0"/>
              <a:t>a general disillusionment among the people which caused nervousness: racism, intolerance, violence, Ku Klux Klan, immigrants, political intolerance "ghost of bolshevism" behind every form of social protest/ strikes. </a:t>
            </a:r>
          </a:p>
          <a:p>
            <a:pPr eaLnBrk="1" hangingPunct="1">
              <a:spcBef>
                <a:spcPct val="0"/>
              </a:spcBef>
              <a:buFontTx/>
              <a:buNone/>
            </a:pPr>
            <a:endParaRPr lang="en-US" altLang="en-US" sz="1800" dirty="0"/>
          </a:p>
          <a:p>
            <a:pPr eaLnBrk="1" hangingPunct="1">
              <a:spcBef>
                <a:spcPct val="0"/>
              </a:spcBef>
            </a:pPr>
            <a:r>
              <a:rPr lang="en-US" altLang="en-US" sz="1800" dirty="0"/>
              <a:t>1922 foreign policy of Isolationism </a:t>
            </a:r>
          </a:p>
          <a:p>
            <a:pPr eaLnBrk="1" hangingPunct="1">
              <a:spcBef>
                <a:spcPct val="0"/>
              </a:spcBef>
            </a:pPr>
            <a:r>
              <a:rPr lang="en-US" altLang="en-US" sz="1800" dirty="0"/>
              <a:t>1929 Stock Market Crash </a:t>
            </a:r>
          </a:p>
          <a:p>
            <a:pPr eaLnBrk="1" hangingPunct="1">
              <a:spcBef>
                <a:spcPct val="0"/>
              </a:spcBef>
            </a:pPr>
            <a:r>
              <a:rPr lang="en-US" altLang="en-US" sz="1800" dirty="0"/>
              <a:t>1932 New Deal era </a:t>
            </a:r>
          </a:p>
        </p:txBody>
      </p:sp>
      <p:sp>
        <p:nvSpPr>
          <p:cNvPr id="4101" name="Text Box 7"/>
          <p:cNvSpPr txBox="1">
            <a:spLocks noChangeArrowheads="1"/>
          </p:cNvSpPr>
          <p:nvPr/>
        </p:nvSpPr>
        <p:spPr bwMode="auto">
          <a:xfrm>
            <a:off x="1143000" y="2209800"/>
            <a:ext cx="1768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1000" fill="hold"/>
                                        <p:tgtEl>
                                          <p:spTgt spid="2054"/>
                                        </p:tgtEl>
                                        <p:attrNameLst>
                                          <p:attrName>ppt_w</p:attrName>
                                        </p:attrNameLst>
                                      </p:cBhvr>
                                      <p:tavLst>
                                        <p:tav tm="0">
                                          <p:val>
                                            <p:strVal val="#ppt_w*0.70"/>
                                          </p:val>
                                        </p:tav>
                                        <p:tav tm="100000">
                                          <p:val>
                                            <p:strVal val="#ppt_w"/>
                                          </p:val>
                                        </p:tav>
                                      </p:tavLst>
                                    </p:anim>
                                    <p:anim calcmode="lin" valueType="num">
                                      <p:cBhvr>
                                        <p:cTn id="8" dur="1000" fill="hold"/>
                                        <p:tgtEl>
                                          <p:spTgt spid="2054"/>
                                        </p:tgtEl>
                                        <p:attrNameLst>
                                          <p:attrName>ppt_h</p:attrName>
                                        </p:attrNameLst>
                                      </p:cBhvr>
                                      <p:tavLst>
                                        <p:tav tm="0">
                                          <p:val>
                                            <p:strVal val="#ppt_h"/>
                                          </p:val>
                                        </p:tav>
                                        <p:tav tm="100000">
                                          <p:val>
                                            <p:strVal val="#ppt_h"/>
                                          </p:val>
                                        </p:tav>
                                      </p:tavLst>
                                    </p:anim>
                                    <p:animEffect transition="in" filter="fade">
                                      <p:cBhvr>
                                        <p:cTn id="9"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mtClean="0"/>
              <a:t>F. Scott Fitzgerald</a:t>
            </a:r>
          </a:p>
        </p:txBody>
      </p:sp>
      <p:sp>
        <p:nvSpPr>
          <p:cNvPr id="49155" name="Rectangle 3"/>
          <p:cNvSpPr>
            <a:spLocks noGrp="1" noChangeArrowheads="1"/>
          </p:cNvSpPr>
          <p:nvPr>
            <p:ph idx="1"/>
          </p:nvPr>
        </p:nvSpPr>
        <p:spPr/>
        <p:txBody>
          <a:bodyPr/>
          <a:lstStyle/>
          <a:p>
            <a:pPr eaLnBrk="1" hangingPunct="1"/>
            <a:r>
              <a:rPr lang="en-US" altLang="en-US" smtClean="0"/>
              <a:t>Fitzgerald becomes affluent with his play </a:t>
            </a:r>
            <a:r>
              <a:rPr lang="en-US" altLang="en-US" i="1" smtClean="0"/>
              <a:t>The Vegetable </a:t>
            </a:r>
            <a:r>
              <a:rPr lang="en-US" altLang="en-US" smtClean="0"/>
              <a:t>in 1922</a:t>
            </a:r>
          </a:p>
          <a:p>
            <a:pPr eaLnBrk="1" hangingPunct="1"/>
            <a:r>
              <a:rPr lang="en-US" altLang="en-US" smtClean="0"/>
              <a:t>By this time he is an alcoholic, it is documented that he always wrote sober…alcohol had become a major part of how he lived his life</a:t>
            </a:r>
          </a:p>
          <a:p>
            <a:pPr eaLnBrk="1" hangingPunct="1"/>
            <a:r>
              <a:rPr lang="en-US" altLang="en-US" smtClean="0"/>
              <a:t>His wife would often get “tight”(drunk) but was not known as an alcoholic</a:t>
            </a:r>
            <a:endParaRPr lang="en-US" altLang="en-US" i="1"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mtClean="0"/>
              <a:t>F. Scott Fitzgerald</a:t>
            </a:r>
          </a:p>
        </p:txBody>
      </p:sp>
      <p:sp>
        <p:nvSpPr>
          <p:cNvPr id="50179" name="Rectangle 3"/>
          <p:cNvSpPr>
            <a:spLocks noGrp="1" noChangeArrowheads="1"/>
          </p:cNvSpPr>
          <p:nvPr>
            <p:ph idx="1"/>
          </p:nvPr>
        </p:nvSpPr>
        <p:spPr/>
        <p:txBody>
          <a:bodyPr>
            <a:normAutofit fontScale="92500" lnSpcReduction="20000"/>
          </a:bodyPr>
          <a:lstStyle/>
          <a:p>
            <a:pPr eaLnBrk="1" hangingPunct="1">
              <a:lnSpc>
                <a:spcPct val="90000"/>
              </a:lnSpc>
            </a:pPr>
            <a:r>
              <a:rPr lang="en-US" altLang="en-US" sz="2800" dirty="0" smtClean="0"/>
              <a:t>The two moved frequently and lived in several places including: France, Alabama, Baltimore and Asheville, North </a:t>
            </a:r>
            <a:r>
              <a:rPr lang="en-US" altLang="en-US" sz="2800" dirty="0" smtClean="0"/>
              <a:t>Carolina.</a:t>
            </a:r>
            <a:endParaRPr lang="en-US" altLang="en-US" sz="2800" dirty="0" smtClean="0"/>
          </a:p>
          <a:p>
            <a:pPr eaLnBrk="1" hangingPunct="1">
              <a:lnSpc>
                <a:spcPct val="90000"/>
              </a:lnSpc>
            </a:pPr>
            <a:r>
              <a:rPr lang="en-US" altLang="en-US" sz="2800" dirty="0" smtClean="0"/>
              <a:t>Many of these places are where Zelda would receive treatments for her mental disorders</a:t>
            </a:r>
          </a:p>
          <a:p>
            <a:pPr eaLnBrk="1" hangingPunct="1">
              <a:lnSpc>
                <a:spcPct val="90000"/>
              </a:lnSpc>
            </a:pPr>
            <a:r>
              <a:rPr lang="en-US" altLang="en-US" sz="2800" dirty="0" smtClean="0"/>
              <a:t>By 1931 Fitzgerald’s writing was an off and on practice because he was trying to take care of his ailing wife</a:t>
            </a:r>
          </a:p>
          <a:p>
            <a:pPr eaLnBrk="1" hangingPunct="1">
              <a:lnSpc>
                <a:spcPct val="90000"/>
              </a:lnSpc>
            </a:pPr>
            <a:r>
              <a:rPr lang="en-US" altLang="en-US" sz="2800" dirty="0" smtClean="0"/>
              <a:t>By 1936 the marriage was virtually over and Zelda moved permanently to Highland Hospital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mtClean="0"/>
              <a:t>F. Scott Fitzgerald</a:t>
            </a:r>
          </a:p>
        </p:txBody>
      </p:sp>
      <p:sp>
        <p:nvSpPr>
          <p:cNvPr id="51203" name="Rectangle 3"/>
          <p:cNvSpPr>
            <a:spLocks noGrp="1" noChangeArrowheads="1"/>
          </p:cNvSpPr>
          <p:nvPr>
            <p:ph idx="1"/>
          </p:nvPr>
        </p:nvSpPr>
        <p:spPr/>
        <p:txBody>
          <a:bodyPr>
            <a:normAutofit fontScale="92500" lnSpcReduction="10000"/>
          </a:bodyPr>
          <a:lstStyle/>
          <a:p>
            <a:pPr eaLnBrk="1" hangingPunct="1">
              <a:lnSpc>
                <a:spcPct val="90000"/>
              </a:lnSpc>
            </a:pPr>
            <a:r>
              <a:rPr lang="en-US" altLang="en-US" sz="2800" dirty="0" smtClean="0"/>
              <a:t>In 1937 Fitzgerald tries his hand in Hollywood where he signed with MGM Studios and works until late 1938</a:t>
            </a:r>
          </a:p>
          <a:p>
            <a:pPr eaLnBrk="1" hangingPunct="1">
              <a:lnSpc>
                <a:spcPct val="90000"/>
              </a:lnSpc>
            </a:pPr>
            <a:r>
              <a:rPr lang="en-US" altLang="en-US" sz="2800" dirty="0" smtClean="0"/>
              <a:t>Fitzgerald believed himself to be a failure</a:t>
            </a:r>
          </a:p>
          <a:p>
            <a:pPr eaLnBrk="1" hangingPunct="1">
              <a:lnSpc>
                <a:spcPct val="90000"/>
              </a:lnSpc>
            </a:pPr>
            <a:r>
              <a:rPr lang="en-US" altLang="en-US" sz="2800" dirty="0" smtClean="0"/>
              <a:t>He became more notably recognized </a:t>
            </a:r>
          </a:p>
          <a:p>
            <a:pPr eaLnBrk="1" hangingPunct="1">
              <a:lnSpc>
                <a:spcPct val="90000"/>
              </a:lnSpc>
              <a:buFontTx/>
              <a:buNone/>
            </a:pPr>
            <a:r>
              <a:rPr lang="en-US" altLang="en-US" sz="2800" dirty="0" smtClean="0"/>
              <a:t>    post-</a:t>
            </a:r>
            <a:r>
              <a:rPr lang="en-US" altLang="en-US" sz="2800" dirty="0" err="1" smtClean="0"/>
              <a:t>humously</a:t>
            </a:r>
            <a:endParaRPr lang="en-US" altLang="en-US" sz="2800" dirty="0" smtClean="0"/>
          </a:p>
          <a:p>
            <a:pPr eaLnBrk="1" hangingPunct="1">
              <a:lnSpc>
                <a:spcPct val="90000"/>
              </a:lnSpc>
            </a:pPr>
            <a:r>
              <a:rPr lang="en-US" altLang="en-US" sz="2800" dirty="0" smtClean="0"/>
              <a:t>His 1924 work, </a:t>
            </a:r>
            <a:r>
              <a:rPr lang="en-US" altLang="en-US" sz="2800" i="1" dirty="0" smtClean="0"/>
              <a:t>The Great Gatsby </a:t>
            </a:r>
            <a:r>
              <a:rPr lang="en-US" altLang="en-US" sz="2800" dirty="0" smtClean="0"/>
              <a:t>has secured him a place in American History being called the example that “defines the classic American novel”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i="1" smtClean="0"/>
              <a:t>The Great Gatsby</a:t>
            </a:r>
          </a:p>
        </p:txBody>
      </p:sp>
      <p:sp>
        <p:nvSpPr>
          <p:cNvPr id="52227" name="Rectangle 3"/>
          <p:cNvSpPr>
            <a:spLocks noGrp="1" noChangeArrowheads="1"/>
          </p:cNvSpPr>
          <p:nvPr>
            <p:ph type="body" sz="half" idx="1"/>
          </p:nvPr>
        </p:nvSpPr>
        <p:spPr/>
        <p:txBody>
          <a:bodyPr/>
          <a:lstStyle/>
          <a:p>
            <a:pPr eaLnBrk="1" hangingPunct="1"/>
            <a:r>
              <a:rPr lang="en-US" altLang="en-US" sz="2800" smtClean="0"/>
              <a:t>1924</a:t>
            </a:r>
          </a:p>
          <a:p>
            <a:pPr eaLnBrk="1" hangingPunct="1"/>
            <a:r>
              <a:rPr lang="en-US" altLang="en-US" sz="2800" smtClean="0"/>
              <a:t>F. Scott Fitzgerald</a:t>
            </a:r>
          </a:p>
          <a:p>
            <a:pPr eaLnBrk="1" hangingPunct="1"/>
            <a:r>
              <a:rPr lang="en-US" altLang="en-US" sz="2800" smtClean="0"/>
              <a:t>Modernist Novel; a novel of manners</a:t>
            </a:r>
          </a:p>
          <a:p>
            <a:pPr eaLnBrk="1" hangingPunct="1"/>
            <a:endParaRPr lang="en-US" altLang="en-US" sz="2800" smtClean="0"/>
          </a:p>
          <a:p>
            <a:pPr eaLnBrk="1" hangingPunct="1"/>
            <a:endParaRPr lang="en-US" altLang="en-US" sz="2800" smtClean="0"/>
          </a:p>
        </p:txBody>
      </p:sp>
      <p:sp>
        <p:nvSpPr>
          <p:cNvPr id="52228" name="Rectangle 4"/>
          <p:cNvSpPr>
            <a:spLocks noGrp="1" noChangeArrowheads="1"/>
          </p:cNvSpPr>
          <p:nvPr>
            <p:ph sz="half" idx="2"/>
          </p:nvPr>
        </p:nvSpPr>
        <p:spPr/>
        <p:txBody>
          <a:bodyPr/>
          <a:lstStyle/>
          <a:p>
            <a:pPr eaLnBrk="1" hangingPunct="1"/>
            <a:endParaRPr lang="en-US" altLang="en-US" sz="2800" smtClean="0"/>
          </a:p>
        </p:txBody>
      </p:sp>
      <p:pic>
        <p:nvPicPr>
          <p:cNvPr id="52229" name="Picture 8" descr="gg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524000"/>
            <a:ext cx="4038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i="1" smtClean="0"/>
              <a:t>The Great Gatsby</a:t>
            </a:r>
          </a:p>
        </p:txBody>
      </p:sp>
      <p:sp>
        <p:nvSpPr>
          <p:cNvPr id="53251" name="Rectangle 3"/>
          <p:cNvSpPr>
            <a:spLocks noGrp="1" noChangeArrowheads="1"/>
          </p:cNvSpPr>
          <p:nvPr>
            <p:ph idx="1"/>
          </p:nvPr>
        </p:nvSpPr>
        <p:spPr/>
        <p:txBody>
          <a:bodyPr/>
          <a:lstStyle/>
          <a:p>
            <a:pPr eaLnBrk="1" hangingPunct="1"/>
            <a:r>
              <a:rPr lang="en-US" altLang="en-US" smtClean="0"/>
              <a:t>Setting: The Summer of 1922 on Long Island and in New York City</a:t>
            </a:r>
          </a:p>
          <a:p>
            <a:pPr eaLnBrk="1" hangingPunct="1"/>
            <a:r>
              <a:rPr lang="en-US" altLang="en-US" smtClean="0"/>
              <a:t>THEMES: </a:t>
            </a:r>
          </a:p>
          <a:p>
            <a:pPr lvl="1" eaLnBrk="1" hangingPunct="1"/>
            <a:r>
              <a:rPr lang="en-US" altLang="en-US" smtClean="0"/>
              <a:t>The idea of the American Dream</a:t>
            </a:r>
          </a:p>
          <a:p>
            <a:pPr lvl="1" eaLnBrk="1" hangingPunct="1"/>
            <a:r>
              <a:rPr lang="en-US" altLang="en-US" smtClean="0"/>
              <a:t>The spirit revolving around the 1920’s</a:t>
            </a:r>
          </a:p>
          <a:p>
            <a:pPr lvl="1" eaLnBrk="1" hangingPunct="1"/>
            <a:r>
              <a:rPr lang="en-US" altLang="en-US" smtClean="0"/>
              <a:t>Social classes</a:t>
            </a:r>
          </a:p>
          <a:p>
            <a:pPr lvl="1" eaLnBrk="1" hangingPunct="1"/>
            <a:r>
              <a:rPr lang="en-US" altLang="en-US" smtClean="0"/>
              <a:t>The idea of symbols</a:t>
            </a:r>
          </a:p>
          <a:p>
            <a:pPr lvl="1" eaLnBrk="1" hangingPunct="1"/>
            <a:r>
              <a:rPr lang="en-US" altLang="en-US" smtClean="0"/>
              <a:t>Past, present and future</a:t>
            </a:r>
          </a:p>
          <a:p>
            <a:pPr eaLnBrk="1" hangingPunct="1"/>
            <a:endParaRPr lang="en-US" alt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i="1" smtClean="0"/>
              <a:t>Roaring Twenties</a:t>
            </a:r>
          </a:p>
        </p:txBody>
      </p:sp>
      <p:sp>
        <p:nvSpPr>
          <p:cNvPr id="7171" name="Rectangle 3"/>
          <p:cNvSpPr>
            <a:spLocks noGrp="1" noChangeArrowheads="1"/>
          </p:cNvSpPr>
          <p:nvPr>
            <p:ph idx="1"/>
          </p:nvPr>
        </p:nvSpPr>
        <p:spPr/>
        <p:txBody>
          <a:bodyPr/>
          <a:lstStyle/>
          <a:p>
            <a:pPr eaLnBrk="1" hangingPunct="1"/>
            <a:r>
              <a:rPr lang="en-US" altLang="en-US" smtClean="0"/>
              <a:t>Economy booming</a:t>
            </a:r>
          </a:p>
          <a:p>
            <a:pPr eaLnBrk="1" hangingPunct="1"/>
            <a:r>
              <a:rPr lang="en-US" altLang="en-US" smtClean="0"/>
              <a:t>America partied</a:t>
            </a:r>
          </a:p>
          <a:p>
            <a:pPr eaLnBrk="1" hangingPunct="1"/>
            <a:r>
              <a:rPr lang="en-US" altLang="en-US" smtClean="0"/>
              <a:t>Organized crime</a:t>
            </a:r>
          </a:p>
          <a:p>
            <a:pPr eaLnBrk="1" hangingPunct="1"/>
            <a:r>
              <a:rPr lang="en-US" altLang="en-US" smtClean="0"/>
              <a:t>Prohibition Act </a:t>
            </a:r>
          </a:p>
          <a:p>
            <a:pPr eaLnBrk="1" hangingPunct="1"/>
            <a:r>
              <a:rPr lang="en-US" altLang="en-US" smtClean="0"/>
              <a:t>Decline of moral standards</a:t>
            </a:r>
          </a:p>
          <a:p>
            <a:pPr eaLnBrk="1" hangingPunct="1"/>
            <a:endParaRPr lang="en-US" altLang="en-US"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diamond(in)">
                                      <p:cBhvr>
                                        <p:cTn id="7" dur="20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diamond(in)">
                                      <p:cBhvr>
                                        <p:cTn id="12" dur="20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diamond(in)">
                                      <p:cBhvr>
                                        <p:cTn id="17" dur="2000"/>
                                        <p:tgtEl>
                                          <p:spTgt spid="7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diamond(in)">
                                      <p:cBhvr>
                                        <p:cTn id="22" dur="2000"/>
                                        <p:tgtEl>
                                          <p:spTgt spid="71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diamond(in)">
                                      <p:cBhvr>
                                        <p:cTn id="27" dur="20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OPTIMISM</a:t>
            </a:r>
          </a:p>
        </p:txBody>
      </p:sp>
      <p:sp>
        <p:nvSpPr>
          <p:cNvPr id="11267" name="Rectangle 3"/>
          <p:cNvSpPr>
            <a:spLocks noGrp="1" noChangeArrowheads="1"/>
          </p:cNvSpPr>
          <p:nvPr>
            <p:ph idx="1"/>
          </p:nvPr>
        </p:nvSpPr>
        <p:spPr/>
        <p:txBody>
          <a:bodyPr>
            <a:normAutofit lnSpcReduction="10000"/>
          </a:bodyPr>
          <a:lstStyle/>
          <a:p>
            <a:pPr eaLnBrk="1" hangingPunct="1"/>
            <a:r>
              <a:rPr lang="en-US" altLang="en-US" sz="2800" dirty="0" smtClean="0"/>
              <a:t>business, change and innovation, laissez faire- economy</a:t>
            </a:r>
          </a:p>
          <a:p>
            <a:pPr eaLnBrk="1" hangingPunct="1"/>
            <a:r>
              <a:rPr lang="en-US" altLang="en-US" sz="2800" dirty="0" smtClean="0"/>
              <a:t>rapid growth of industry and mechanization: unlimited progress </a:t>
            </a:r>
            <a:br>
              <a:rPr lang="en-US" altLang="en-US" sz="2800" dirty="0" smtClean="0"/>
            </a:br>
            <a:r>
              <a:rPr lang="en-US" altLang="en-US" sz="2800" dirty="0" smtClean="0"/>
              <a:t>effecting an even wider distribution of the blessing of civilizations : electricity; automobile</a:t>
            </a:r>
          </a:p>
          <a:p>
            <a:pPr eaLnBrk="1" hangingPunct="1"/>
            <a:r>
              <a:rPr lang="en-US" altLang="en-US" sz="2800" dirty="0" smtClean="0"/>
              <a:t>even skeptics believe in progress and in solving of problems: new" Golden Age" for America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ircle(in)">
                                      <p:cBhvr>
                                        <p:cTn id="7" dur="20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circle(in)">
                                      <p:cBhvr>
                                        <p:cTn id="12" dur="2000"/>
                                        <p:tgtEl>
                                          <p:spTgt spid="11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circle(in)">
                                      <p:cBhvr>
                                        <p:cTn id="17" dur="20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CRITICS</a:t>
            </a:r>
          </a:p>
        </p:txBody>
      </p:sp>
      <p:sp>
        <p:nvSpPr>
          <p:cNvPr id="13315" name="Rectangle 3"/>
          <p:cNvSpPr>
            <a:spLocks noGrp="1" noChangeArrowheads="1"/>
          </p:cNvSpPr>
          <p:nvPr>
            <p:ph idx="1"/>
          </p:nvPr>
        </p:nvSpPr>
        <p:spPr/>
        <p:txBody>
          <a:bodyPr>
            <a:normAutofit fontScale="92500" lnSpcReduction="10000"/>
          </a:bodyPr>
          <a:lstStyle/>
          <a:p>
            <a:pPr eaLnBrk="1" hangingPunct="1">
              <a:lnSpc>
                <a:spcPct val="90000"/>
              </a:lnSpc>
            </a:pPr>
            <a:r>
              <a:rPr lang="en-US" altLang="en-US" sz="2800" smtClean="0"/>
              <a:t>they called the decade "decline and degradation" </a:t>
            </a:r>
          </a:p>
          <a:p>
            <a:pPr eaLnBrk="1" hangingPunct="1">
              <a:lnSpc>
                <a:spcPct val="90000"/>
              </a:lnSpc>
            </a:pPr>
            <a:r>
              <a:rPr lang="en-US" altLang="en-US" sz="2800" smtClean="0"/>
              <a:t>Americans are caught up in a "surge of materialism", people who had failed to grasp the meaning and significance of life.</a:t>
            </a:r>
          </a:p>
          <a:p>
            <a:pPr eaLnBrk="1" hangingPunct="1">
              <a:lnSpc>
                <a:spcPct val="90000"/>
              </a:lnSpc>
            </a:pPr>
            <a:r>
              <a:rPr lang="en-US" altLang="en-US" sz="2800" smtClean="0"/>
              <a:t>they feel disillusioned or disenchanted, they lost faith in life and in the possibility of social progress that caused their absolute lack of interest in politics.</a:t>
            </a:r>
            <a:br>
              <a:rPr lang="en-US" altLang="en-US" sz="2800" smtClean="0"/>
            </a:br>
            <a:endParaRPr lang="en-US" altLang="en-US" sz="280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p:cTn id="7" dur="1000" fill="hold"/>
                                        <p:tgtEl>
                                          <p:spTgt spid="1331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33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331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3315">
                                            <p:txEl>
                                              <p:pRg st="1" end="1"/>
                                            </p:txEl>
                                          </p:spTgt>
                                        </p:tgtEl>
                                        <p:attrNameLst>
                                          <p:attrName>style.visibility</p:attrName>
                                        </p:attrNameLst>
                                      </p:cBhvr>
                                      <p:to>
                                        <p:strVal val="visible"/>
                                      </p:to>
                                    </p:set>
                                    <p:anim calcmode="lin" valueType="num">
                                      <p:cBhvr>
                                        <p:cTn id="14" dur="1000" fill="hold"/>
                                        <p:tgtEl>
                                          <p:spTgt spid="1331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331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331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3315">
                                            <p:txEl>
                                              <p:pRg st="2" end="2"/>
                                            </p:txEl>
                                          </p:spTgt>
                                        </p:tgtEl>
                                        <p:attrNameLst>
                                          <p:attrName>style.visibility</p:attrName>
                                        </p:attrNameLst>
                                      </p:cBhvr>
                                      <p:to>
                                        <p:strVal val="visible"/>
                                      </p:to>
                                    </p:set>
                                    <p:anim calcmode="lin" valueType="num">
                                      <p:cBhvr>
                                        <p:cTn id="21" dur="1000" fill="hold"/>
                                        <p:tgtEl>
                                          <p:spTgt spid="1331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331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4000" smtClean="0"/>
              <a:t>SOCIAL ATMOSPHERE OF CHANGE</a:t>
            </a:r>
          </a:p>
        </p:txBody>
      </p:sp>
      <p:sp>
        <p:nvSpPr>
          <p:cNvPr id="17411" name="Rectangle 3"/>
          <p:cNvSpPr>
            <a:spLocks noGrp="1" noChangeArrowheads="1"/>
          </p:cNvSpPr>
          <p:nvPr>
            <p:ph idx="1"/>
          </p:nvPr>
        </p:nvSpPr>
        <p:spPr>
          <a:xfrm>
            <a:off x="484710" y="1981200"/>
            <a:ext cx="8229600" cy="4525963"/>
          </a:xfrm>
        </p:spPr>
        <p:txBody>
          <a:bodyPr/>
          <a:lstStyle/>
          <a:p>
            <a:pPr eaLnBrk="1" hangingPunct="1"/>
            <a:r>
              <a:rPr lang="en-US" altLang="en-US" dirty="0" smtClean="0"/>
              <a:t>relaxing of structures within the sphere of private and public morality</a:t>
            </a:r>
          </a:p>
          <a:p>
            <a:pPr eaLnBrk="1" hangingPunct="1"/>
            <a:r>
              <a:rPr lang="en-US" altLang="en-US" dirty="0" smtClean="0"/>
              <a:t>relationship between the sexes</a:t>
            </a:r>
          </a:p>
          <a:p>
            <a:pPr eaLnBrk="1" hangingPunct="1"/>
            <a:r>
              <a:rPr lang="en-US" altLang="en-US" dirty="0" smtClean="0"/>
              <a:t>change of the status of women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ox(in)">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box(in)">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box(in)">
                                      <p:cBhvr>
                                        <p:cTn id="17"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b="1" i="1" smtClean="0"/>
              <a:t>SPIRIT OF THE 20s</a:t>
            </a:r>
          </a:p>
        </p:txBody>
      </p:sp>
      <p:sp>
        <p:nvSpPr>
          <p:cNvPr id="18435" name="Rectangle 3"/>
          <p:cNvSpPr>
            <a:spLocks noGrp="1" noChangeArrowheads="1"/>
          </p:cNvSpPr>
          <p:nvPr>
            <p:ph idx="1"/>
          </p:nvPr>
        </p:nvSpPr>
        <p:spPr/>
        <p:txBody>
          <a:bodyPr/>
          <a:lstStyle/>
          <a:p>
            <a:pPr eaLnBrk="1" hangingPunct="1">
              <a:lnSpc>
                <a:spcPct val="90000"/>
              </a:lnSpc>
            </a:pPr>
            <a:r>
              <a:rPr lang="en-US" altLang="en-US" smtClean="0"/>
              <a:t>urbanization and the move away from the land</a:t>
            </a:r>
          </a:p>
          <a:p>
            <a:pPr eaLnBrk="1" hangingPunct="1">
              <a:lnSpc>
                <a:spcPct val="90000"/>
              </a:lnSpc>
            </a:pPr>
            <a:r>
              <a:rPr lang="en-US" altLang="en-US" smtClean="0"/>
              <a:t>fascination with the dream of success</a:t>
            </a:r>
          </a:p>
          <a:p>
            <a:pPr eaLnBrk="1" hangingPunct="1">
              <a:lnSpc>
                <a:spcPct val="90000"/>
              </a:lnSpc>
            </a:pPr>
            <a:r>
              <a:rPr lang="en-US" altLang="en-US" smtClean="0"/>
              <a:t>development of the cinema as a medium of entertainment</a:t>
            </a:r>
          </a:p>
          <a:p>
            <a:pPr eaLnBrk="1" hangingPunct="1">
              <a:lnSpc>
                <a:spcPct val="90000"/>
              </a:lnSpc>
            </a:pPr>
            <a:r>
              <a:rPr lang="en-US" altLang="en-US" smtClean="0"/>
              <a:t>popularity of jazz</a:t>
            </a:r>
          </a:p>
          <a:p>
            <a:pPr eaLnBrk="1" hangingPunct="1">
              <a:lnSpc>
                <a:spcPct val="90000"/>
              </a:lnSpc>
            </a:pPr>
            <a:r>
              <a:rPr lang="en-US" altLang="en-US" smtClean="0"/>
              <a:t>increased mobility brought about by the mass produced automobile </a:t>
            </a:r>
            <a:br>
              <a:rPr lang="en-US" altLang="en-US" smtClean="0"/>
            </a:br>
            <a:endParaRPr lang="en-US" altLang="en-US"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strips(downLeft)">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strips(downLeft)">
                                      <p:cBhvr>
                                        <p:cTn id="12" dur="500"/>
                                        <p:tgtEl>
                                          <p:spTgt spid="184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strips(downLeft)">
                                      <p:cBhvr>
                                        <p:cTn id="17" dur="500"/>
                                        <p:tgtEl>
                                          <p:spTgt spid="184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strips(downLeft)">
                                      <p:cBhvr>
                                        <p:cTn id="22" dur="500"/>
                                        <p:tgtEl>
                                          <p:spTgt spid="184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strips(downLeft)">
                                      <p:cBhvr>
                                        <p:cTn id="27"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b="1" i="1" smtClean="0"/>
              <a:t>PROHIBITION</a:t>
            </a:r>
          </a:p>
        </p:txBody>
      </p:sp>
      <p:sp>
        <p:nvSpPr>
          <p:cNvPr id="19459" name="Rectangle 3"/>
          <p:cNvSpPr>
            <a:spLocks noGrp="1" noChangeArrowheads="1"/>
          </p:cNvSpPr>
          <p:nvPr>
            <p:ph idx="1"/>
          </p:nvPr>
        </p:nvSpPr>
        <p:spPr>
          <a:xfrm>
            <a:off x="152400" y="1524000"/>
            <a:ext cx="8991600" cy="5334000"/>
          </a:xfrm>
        </p:spPr>
        <p:txBody>
          <a:bodyPr>
            <a:normAutofit lnSpcReduction="10000"/>
          </a:bodyPr>
          <a:lstStyle/>
          <a:p>
            <a:pPr eaLnBrk="1" hangingPunct="1">
              <a:lnSpc>
                <a:spcPct val="90000"/>
              </a:lnSpc>
            </a:pPr>
            <a:r>
              <a:rPr lang="en-US" altLang="en-US" sz="2800" dirty="0" smtClean="0"/>
              <a:t>the 18th Amendment(1919)prohibited the sale and consumption of alcohol.</a:t>
            </a:r>
          </a:p>
          <a:p>
            <a:pPr eaLnBrk="1" hangingPunct="1">
              <a:lnSpc>
                <a:spcPct val="90000"/>
              </a:lnSpc>
            </a:pPr>
            <a:r>
              <a:rPr lang="en-US" altLang="en-US" sz="2800" dirty="0" smtClean="0"/>
              <a:t>although alcohol was illegal it was distributed through" bootleggers"</a:t>
            </a:r>
          </a:p>
          <a:p>
            <a:pPr eaLnBrk="1" hangingPunct="1">
              <a:lnSpc>
                <a:spcPct val="90000"/>
              </a:lnSpc>
            </a:pPr>
            <a:r>
              <a:rPr lang="en-US" altLang="en-US" sz="2800" dirty="0" smtClean="0"/>
              <a:t>bootlegging means the production and sale of liquor.</a:t>
            </a:r>
          </a:p>
          <a:p>
            <a:pPr eaLnBrk="1" hangingPunct="1">
              <a:lnSpc>
                <a:spcPct val="90000"/>
              </a:lnSpc>
            </a:pPr>
            <a:r>
              <a:rPr lang="en-US" altLang="en-US" sz="2800" dirty="0" smtClean="0"/>
              <a:t>alcohol was served in illegal night-clubs which were called "speakeasies" </a:t>
            </a:r>
          </a:p>
          <a:p>
            <a:pPr eaLnBrk="1" hangingPunct="1">
              <a:lnSpc>
                <a:spcPct val="90000"/>
              </a:lnSpc>
            </a:pPr>
            <a:r>
              <a:rPr lang="en-US" altLang="en-US" sz="2800" dirty="0" smtClean="0"/>
              <a:t>it was the time of famous gangsters like Al Capone and events like the St. Valentine's Day massacre happened. During that time the Mafia became important in American society.</a:t>
            </a:r>
            <a:br>
              <a:rPr lang="en-US" altLang="en-US" sz="2800" dirty="0" smtClean="0"/>
            </a:br>
            <a:endParaRPr lang="en-US" altLang="en-US" sz="2800"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arn(inHorizontal)">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barn(inHorizontal)">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barn(inHorizontal)">
                                      <p:cBhvr>
                                        <p:cTn id="17" dur="500"/>
                                        <p:tgtEl>
                                          <p:spTgt spid="19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barn(inHorizontal)">
                                      <p:cBhvr>
                                        <p:cTn id="22" dur="500"/>
                                        <p:tgtEl>
                                          <p:spTgt spid="194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barn(inHorizontal)">
                                      <p:cBhvr>
                                        <p:cTn id="27" dur="5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414</TotalTime>
  <Words>2235</Words>
  <Application>Microsoft Office PowerPoint</Application>
  <PresentationFormat>On-screen Show (4:3)</PresentationFormat>
  <Paragraphs>203</Paragraphs>
  <Slides>34</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Souvenir Lt BT</vt:lpstr>
      <vt:lpstr>Tahoma</vt:lpstr>
      <vt:lpstr>Broadway</vt:lpstr>
      <vt:lpstr>Ion</vt:lpstr>
      <vt:lpstr>The Great Gatsby</vt:lpstr>
      <vt:lpstr>PowerPoint Presentation</vt:lpstr>
      <vt:lpstr>The 20s: an age of transition</vt:lpstr>
      <vt:lpstr>Roaring Twenties</vt:lpstr>
      <vt:lpstr>OPTIMISM</vt:lpstr>
      <vt:lpstr>CRITICS</vt:lpstr>
      <vt:lpstr>SOCIAL ATMOSPHERE OF CHANGE</vt:lpstr>
      <vt:lpstr>SPIRIT OF THE 20s</vt:lpstr>
      <vt:lpstr>PROHIBITION</vt:lpstr>
      <vt:lpstr>THE CHANGING ROLE OF WOMEN</vt:lpstr>
      <vt:lpstr>FACTS ABOUT THE DECADE</vt:lpstr>
      <vt:lpstr>Who is F. Scott Fitzgerald?</vt:lpstr>
      <vt:lpstr>WHAT IS THE AMERICAN DREAM?</vt:lpstr>
      <vt:lpstr>SPIRITUAL AND MATERIAL IMPROVEMENT</vt:lpstr>
      <vt:lpstr>FAILURE OF THE AMERICAN DREAM</vt:lpstr>
      <vt:lpstr>How is this developed?</vt:lpstr>
      <vt:lpstr>The Roaring 20’s: A Brief but Comprehensive Introduction</vt:lpstr>
      <vt:lpstr>The 1920’s</vt:lpstr>
      <vt:lpstr>1920’s: Political</vt:lpstr>
      <vt:lpstr>1920’s: Social </vt:lpstr>
      <vt:lpstr>1920’s: Social</vt:lpstr>
      <vt:lpstr>1920’s: Social</vt:lpstr>
      <vt:lpstr>1920’s Arts &amp; Writing</vt:lpstr>
      <vt:lpstr>PowerPoint Presentation</vt:lpstr>
      <vt:lpstr>PowerPoint Presentation</vt:lpstr>
      <vt:lpstr>1920’s Arts &amp; Writing</vt:lpstr>
      <vt:lpstr>PowerPoint Presentation</vt:lpstr>
      <vt:lpstr>F. Scott Fitzgerald</vt:lpstr>
      <vt:lpstr>F. Scott Fitzgerald</vt:lpstr>
      <vt:lpstr>F. Scott Fitzgerald</vt:lpstr>
      <vt:lpstr>F. Scott Fitzgerald</vt:lpstr>
      <vt:lpstr>F. Scott Fitzgerald</vt:lpstr>
      <vt:lpstr>The Great Gatsby</vt:lpstr>
      <vt:lpstr>The Great Gatsby</vt:lpstr>
    </vt:vector>
  </TitlesOfParts>
  <Company>WSFCS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Great Gatsby” The Roaring 20’s</dc:title>
  <dc:creator>WSFCS Workstation</dc:creator>
  <cp:lastModifiedBy>Stephen Wilson</cp:lastModifiedBy>
  <cp:revision>36</cp:revision>
  <dcterms:created xsi:type="dcterms:W3CDTF">2011-02-04T15:56:51Z</dcterms:created>
  <dcterms:modified xsi:type="dcterms:W3CDTF">2016-02-14T17:17:04Z</dcterms:modified>
</cp:coreProperties>
</file>